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60" r:id="rId3"/>
    <p:sldId id="257" r:id="rId4"/>
    <p:sldId id="259" r:id="rId5"/>
    <p:sldId id="258" r:id="rId6"/>
    <p:sldId id="261" r:id="rId7"/>
    <p:sldId id="262" r:id="rId8"/>
    <p:sldId id="269" r:id="rId9"/>
    <p:sldId id="268" r:id="rId10"/>
    <p:sldId id="267" r:id="rId11"/>
    <p:sldId id="263" r:id="rId12"/>
    <p:sldId id="266" r:id="rId13"/>
    <p:sldId id="277" r:id="rId14"/>
    <p:sldId id="265" r:id="rId15"/>
    <p:sldId id="264" r:id="rId16"/>
    <p:sldId id="270" r:id="rId17"/>
    <p:sldId id="271" r:id="rId18"/>
    <p:sldId id="286" r:id="rId19"/>
    <p:sldId id="272" r:id="rId20"/>
    <p:sldId id="273" r:id="rId21"/>
    <p:sldId id="274" r:id="rId22"/>
    <p:sldId id="275" r:id="rId23"/>
    <p:sldId id="276" r:id="rId24"/>
    <p:sldId id="278" r:id="rId25"/>
    <p:sldId id="279" r:id="rId26"/>
    <p:sldId id="283" r:id="rId27"/>
    <p:sldId id="282" r:id="rId28"/>
    <p:sldId id="281" r:id="rId29"/>
    <p:sldId id="280" r:id="rId30"/>
    <p:sldId id="284" r:id="rId31"/>
    <p:sldId id="285" r:id="rId3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E292"/>
    <a:srgbClr val="E7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038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2017/6/16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evdocs.line.me/en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smtClean="0"/>
              <a:t>Messaging </a:t>
            </a:r>
            <a:r>
              <a:rPr lang="en-US" altLang="zh-TW" dirty="0" err="1" smtClean="0"/>
              <a:t>Api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Line Bot V2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530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/>
              <a:t>2. </a:t>
            </a:r>
            <a:r>
              <a:rPr lang="zh-TW" altLang="en-US" sz="2800" dirty="0" smtClean="0"/>
              <a:t>建立 </a:t>
            </a:r>
            <a:r>
              <a:rPr lang="en-US" altLang="zh-TW" sz="2800" dirty="0" err="1" smtClean="0"/>
              <a:t>WebHook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609600" y="1340768"/>
            <a:ext cx="7924800" cy="4374232"/>
          </a:xfrm>
        </p:spPr>
        <p:txBody>
          <a:bodyPr/>
          <a:lstStyle/>
          <a:p>
            <a:r>
              <a:rPr lang="zh-TW" altLang="en-US" dirty="0"/>
              <a:t>新增</a:t>
            </a:r>
            <a:r>
              <a:rPr lang="en-US" altLang="zh-TW" dirty="0"/>
              <a:t>Web API</a:t>
            </a:r>
            <a:r>
              <a:rPr lang="zh-TW" altLang="en-US" dirty="0"/>
              <a:t>專案</a:t>
            </a:r>
          </a:p>
          <a:p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166" y="1844824"/>
            <a:ext cx="5832648" cy="452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217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/>
            </a:r>
            <a:br>
              <a:rPr lang="en-US" altLang="zh-TW" sz="3200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609600" y="1196752"/>
            <a:ext cx="7924800" cy="4518248"/>
          </a:xfrm>
        </p:spPr>
        <p:txBody>
          <a:bodyPr/>
          <a:lstStyle/>
          <a:p>
            <a:r>
              <a:rPr lang="en-US" altLang="zh-TW" dirty="0" err="1" smtClean="0"/>
              <a:t>LineBot</a:t>
            </a:r>
            <a:r>
              <a:rPr lang="zh-TW" altLang="en-US" dirty="0" smtClean="0"/>
              <a:t>官方</a:t>
            </a:r>
            <a:r>
              <a:rPr lang="en-US" altLang="zh-TW" dirty="0" smtClean="0"/>
              <a:t>API</a:t>
            </a:r>
            <a:r>
              <a:rPr lang="zh-TW" altLang="en-US" dirty="0" smtClean="0"/>
              <a:t>文件 </a:t>
            </a:r>
            <a:r>
              <a:rPr lang="en-US" altLang="zh-TW" dirty="0">
                <a:solidFill>
                  <a:srgbClr val="0070C0"/>
                </a:solidFill>
                <a:hlinkClick r:id="rId2"/>
              </a:rPr>
              <a:t>https://devdocs.line.me/en</a:t>
            </a:r>
            <a:r>
              <a:rPr lang="en-US" altLang="zh-TW" dirty="0" smtClean="0">
                <a:solidFill>
                  <a:srgbClr val="0070C0"/>
                </a:solidFill>
                <a:hlinkClick r:id="rId2"/>
              </a:rPr>
              <a:t>/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endParaRPr lang="en-US" altLang="zh-TW" dirty="0">
              <a:solidFill>
                <a:srgbClr val="0070C0"/>
              </a:solidFill>
            </a:endParaRPr>
          </a:p>
          <a:p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75" y="1690375"/>
            <a:ext cx="7776864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 txBox="1">
            <a:spLocks/>
          </p:cNvSpPr>
          <p:nvPr/>
        </p:nvSpPr>
        <p:spPr>
          <a:xfrm>
            <a:off x="762000" y="4270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sz="2800" dirty="0" smtClean="0"/>
              <a:t>(1) </a:t>
            </a:r>
            <a:r>
              <a:rPr lang="zh-TW" altLang="en-US" sz="2800" dirty="0" smtClean="0"/>
              <a:t>製作</a:t>
            </a:r>
            <a:r>
              <a:rPr lang="en-US" altLang="zh-TW" sz="2800" dirty="0" smtClean="0"/>
              <a:t>Model mapping</a:t>
            </a:r>
            <a:br>
              <a:rPr lang="en-US" altLang="zh-TW" sz="2800" dirty="0" smtClean="0"/>
            </a:br>
            <a:endParaRPr lang="zh-TW" altLang="en-US" dirty="0"/>
          </a:p>
        </p:txBody>
      </p:sp>
      <p:sp>
        <p:nvSpPr>
          <p:cNvPr id="7" name="圓角矩形 6"/>
          <p:cNvSpPr/>
          <p:nvPr/>
        </p:nvSpPr>
        <p:spPr>
          <a:xfrm>
            <a:off x="4623706" y="2492896"/>
            <a:ext cx="3620701" cy="252028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220072" y="5157192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C000"/>
                </a:solidFill>
              </a:rPr>
              <a:t>Line Server </a:t>
            </a:r>
            <a:r>
              <a:rPr lang="zh-TW" altLang="en-US" b="1" dirty="0" smtClean="0">
                <a:solidFill>
                  <a:srgbClr val="FFC000"/>
                </a:solidFill>
              </a:rPr>
              <a:t>傳過來的</a:t>
            </a:r>
            <a:r>
              <a:rPr lang="en-US" altLang="zh-TW" b="1" dirty="0" smtClean="0">
                <a:solidFill>
                  <a:srgbClr val="FFC000"/>
                </a:solidFill>
              </a:rPr>
              <a:t>JSON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724400" y="5661248"/>
            <a:ext cx="364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C000"/>
                </a:solidFill>
              </a:rPr>
              <a:t>依據</a:t>
            </a:r>
            <a:r>
              <a:rPr lang="en-US" altLang="zh-TW" b="1" dirty="0" smtClean="0">
                <a:solidFill>
                  <a:srgbClr val="FFC000"/>
                </a:solidFill>
              </a:rPr>
              <a:t>JSON</a:t>
            </a:r>
            <a:r>
              <a:rPr lang="zh-TW" altLang="en-US" b="1" dirty="0" smtClean="0">
                <a:solidFill>
                  <a:srgbClr val="FFC000"/>
                </a:solidFill>
              </a:rPr>
              <a:t>製作直接</a:t>
            </a:r>
            <a:r>
              <a:rPr lang="en-US" altLang="zh-TW" b="1" dirty="0" smtClean="0">
                <a:solidFill>
                  <a:srgbClr val="FFC000"/>
                </a:solidFill>
              </a:rPr>
              <a:t>Mapping</a:t>
            </a:r>
            <a:r>
              <a:rPr lang="zh-TW" altLang="en-US" b="1" dirty="0" smtClean="0">
                <a:solidFill>
                  <a:srgbClr val="FFC000"/>
                </a:solidFill>
              </a:rPr>
              <a:t>的</a:t>
            </a:r>
            <a:r>
              <a:rPr lang="en-US" altLang="zh-TW" b="1" dirty="0" smtClean="0">
                <a:solidFill>
                  <a:srgbClr val="FFC000"/>
                </a:solidFill>
              </a:rPr>
              <a:t>Model</a:t>
            </a:r>
            <a:endParaRPr lang="zh-TW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91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73" t="14704" b="55006"/>
          <a:stretch/>
        </p:blipFill>
        <p:spPr bwMode="auto">
          <a:xfrm>
            <a:off x="0" y="836712"/>
            <a:ext cx="3344888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179512" y="2276872"/>
            <a:ext cx="1810350" cy="115212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3"/>
          </p:nvPr>
        </p:nvSpPr>
        <p:spPr>
          <a:xfrm>
            <a:off x="2123728" y="404664"/>
            <a:ext cx="2520280" cy="369257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b="1" dirty="0" err="1" smtClean="0">
                <a:solidFill>
                  <a:srgbClr val="92D050"/>
                </a:solidFill>
              </a:rPr>
              <a:t>Event.cs</a:t>
            </a:r>
            <a:endParaRPr lang="zh-TW" altLang="en-US" sz="2000" b="1" dirty="0">
              <a:solidFill>
                <a:srgbClr val="92D050"/>
              </a:solidFill>
            </a:endParaRPr>
          </a:p>
        </p:txBody>
      </p:sp>
      <p:cxnSp>
        <p:nvCxnSpPr>
          <p:cNvPr id="13" name="直線接點 12"/>
          <p:cNvCxnSpPr/>
          <p:nvPr/>
        </p:nvCxnSpPr>
        <p:spPr>
          <a:xfrm>
            <a:off x="3904878" y="4615036"/>
            <a:ext cx="576064" cy="0"/>
          </a:xfrm>
          <a:prstGeom prst="line">
            <a:avLst/>
          </a:prstGeom>
          <a:ln w="38100">
            <a:solidFill>
              <a:srgbClr val="E7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923928" y="5013176"/>
            <a:ext cx="1008112" cy="0"/>
          </a:xfrm>
          <a:prstGeom prst="line">
            <a:avLst/>
          </a:prstGeom>
          <a:ln w="38100">
            <a:solidFill>
              <a:srgbClr val="E74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4684198" y="50224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E74545"/>
                </a:solidFill>
              </a:rPr>
              <a:t>再細分</a:t>
            </a:r>
            <a:endParaRPr lang="en-US" altLang="zh-TW" b="1" dirty="0" smtClean="0">
              <a:solidFill>
                <a:srgbClr val="E74545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23" t="18417" r="20913" b="37277"/>
          <a:stretch/>
        </p:blipFill>
        <p:spPr bwMode="auto">
          <a:xfrm>
            <a:off x="20613" y="4080470"/>
            <a:ext cx="2201766" cy="2541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63" r="19111" b="8374"/>
          <a:stretch/>
        </p:blipFill>
        <p:spPr bwMode="auto">
          <a:xfrm>
            <a:off x="2201766" y="836712"/>
            <a:ext cx="6780110" cy="460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字方塊 1"/>
          <p:cNvSpPr txBox="1"/>
          <p:nvPr/>
        </p:nvSpPr>
        <p:spPr>
          <a:xfrm>
            <a:off x="20613" y="400506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E74545"/>
                </a:solidFill>
              </a:rPr>
              <a:t>1.</a:t>
            </a:r>
            <a:endParaRPr lang="zh-TW" altLang="en-US" dirty="0">
              <a:solidFill>
                <a:srgbClr val="E74545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96188" y="442782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E74545"/>
                </a:solidFill>
              </a:rPr>
              <a:t>2.</a:t>
            </a:r>
            <a:endParaRPr lang="zh-TW" altLang="en-US" dirty="0">
              <a:solidFill>
                <a:srgbClr val="E74545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51520" y="486916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E74545"/>
                </a:solidFill>
              </a:rPr>
              <a:t>3.</a:t>
            </a:r>
            <a:endParaRPr lang="zh-TW" altLang="en-US" dirty="0">
              <a:solidFill>
                <a:srgbClr val="E745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56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89" t="33369" r="19770" b="55577"/>
          <a:stretch/>
        </p:blipFill>
        <p:spPr bwMode="auto">
          <a:xfrm>
            <a:off x="0" y="1862158"/>
            <a:ext cx="2267744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86757" y="1496100"/>
            <a:ext cx="93006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C000"/>
                </a:solidFill>
              </a:rPr>
              <a:t>最基本</a:t>
            </a:r>
            <a:r>
              <a:rPr lang="en-US" altLang="zh-TW" dirty="0" smtClean="0">
                <a:solidFill>
                  <a:srgbClr val="FFC000"/>
                </a:solidFill>
              </a:rPr>
              <a:t>:</a:t>
            </a:r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" t="42417" r="14493" b="13533"/>
          <a:stretch/>
        </p:blipFill>
        <p:spPr bwMode="auto">
          <a:xfrm>
            <a:off x="2195736" y="836712"/>
            <a:ext cx="6840760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內容版面配置區 7"/>
          <p:cNvSpPr>
            <a:spLocks noGrp="1"/>
          </p:cNvSpPr>
          <p:nvPr>
            <p:ph sz="quarter" idx="13"/>
          </p:nvPr>
        </p:nvSpPr>
        <p:spPr>
          <a:xfrm>
            <a:off x="2123728" y="404664"/>
            <a:ext cx="2520280" cy="369257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b="1" dirty="0" err="1" smtClean="0">
                <a:solidFill>
                  <a:srgbClr val="92D050"/>
                </a:solidFill>
              </a:rPr>
              <a:t>Source.cs</a:t>
            </a:r>
            <a:endParaRPr lang="zh-TW" altLang="en-US" sz="2000" b="1" dirty="0">
              <a:solidFill>
                <a:srgbClr val="92D05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6516216" y="2100486"/>
            <a:ext cx="646331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群組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400799" y="2765249"/>
            <a:ext cx="877163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聊天室</a:t>
            </a:r>
            <a:endParaRPr lang="zh-TW" altLang="en-US" dirty="0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5508104" y="2285152"/>
            <a:ext cx="936104" cy="6372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5508104" y="2564904"/>
            <a:ext cx="792088" cy="28803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481538" y="1496100"/>
            <a:ext cx="1466726" cy="60438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7020272" y="1311434"/>
            <a:ext cx="785793" cy="369332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Line ID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995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5" r="1419" b="2394"/>
          <a:stretch/>
        </p:blipFill>
        <p:spPr bwMode="auto">
          <a:xfrm>
            <a:off x="2051720" y="980728"/>
            <a:ext cx="6980848" cy="433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內容版面配置區 7"/>
          <p:cNvSpPr>
            <a:spLocks noGrp="1"/>
          </p:cNvSpPr>
          <p:nvPr>
            <p:ph sz="quarter" idx="13"/>
          </p:nvPr>
        </p:nvSpPr>
        <p:spPr>
          <a:xfrm>
            <a:off x="1979712" y="548680"/>
            <a:ext cx="2520280" cy="369257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b="1" dirty="0" err="1" smtClean="0">
                <a:solidFill>
                  <a:srgbClr val="92D050"/>
                </a:solidFill>
              </a:rPr>
              <a:t>Message.cs</a:t>
            </a:r>
            <a:endParaRPr lang="zh-TW" altLang="en-US" sz="2000" b="1" dirty="0">
              <a:solidFill>
                <a:srgbClr val="92D05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0" t="44384" r="21045" b="45145"/>
          <a:stretch/>
        </p:blipFill>
        <p:spPr bwMode="auto">
          <a:xfrm>
            <a:off x="77594" y="1926124"/>
            <a:ext cx="1878454" cy="1142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單箭頭接點 6"/>
          <p:cNvCxnSpPr/>
          <p:nvPr/>
        </p:nvCxnSpPr>
        <p:spPr>
          <a:xfrm flipH="1">
            <a:off x="1835696" y="2780928"/>
            <a:ext cx="1152128" cy="648072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6389" y="3501007"/>
            <a:ext cx="1980863" cy="646331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[</a:t>
            </a:r>
            <a:r>
              <a:rPr lang="zh-TW" altLang="en-US" dirty="0" smtClean="0">
                <a:solidFill>
                  <a:srgbClr val="FFC000"/>
                </a:solidFill>
              </a:rPr>
              <a:t>屬性</a:t>
            </a:r>
            <a:r>
              <a:rPr lang="en-US" altLang="zh-TW" dirty="0" smtClean="0">
                <a:solidFill>
                  <a:srgbClr val="FFC000"/>
                </a:solidFill>
              </a:rPr>
              <a:t>] </a:t>
            </a:r>
            <a:r>
              <a:rPr lang="zh-TW" altLang="en-US" dirty="0" smtClean="0">
                <a:solidFill>
                  <a:srgbClr val="FFC000"/>
                </a:solidFill>
              </a:rPr>
              <a:t>可依官方</a:t>
            </a:r>
            <a:endParaRPr lang="en-US" altLang="zh-TW" dirty="0" smtClean="0">
              <a:solidFill>
                <a:srgbClr val="FFC000"/>
              </a:solidFill>
            </a:endParaRPr>
          </a:p>
          <a:p>
            <a:r>
              <a:rPr lang="zh-TW" altLang="en-US" dirty="0" smtClean="0">
                <a:solidFill>
                  <a:srgbClr val="FFC000"/>
                </a:solidFill>
              </a:rPr>
              <a:t>文件的</a:t>
            </a:r>
            <a:r>
              <a:rPr lang="en-US" altLang="zh-TW" dirty="0" smtClean="0">
                <a:solidFill>
                  <a:srgbClr val="FFC000"/>
                </a:solidFill>
              </a:rPr>
              <a:t>Type</a:t>
            </a:r>
            <a:r>
              <a:rPr lang="zh-TW" altLang="en-US" dirty="0" smtClean="0">
                <a:solidFill>
                  <a:srgbClr val="FFC000"/>
                </a:solidFill>
              </a:rPr>
              <a:t>做擴充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86757" y="1496100"/>
            <a:ext cx="930063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C000"/>
                </a:solidFill>
              </a:rPr>
              <a:t>最基本</a:t>
            </a:r>
            <a:r>
              <a:rPr lang="en-US" altLang="zh-TW" dirty="0" smtClean="0">
                <a:solidFill>
                  <a:srgbClr val="FFC000"/>
                </a:solidFill>
              </a:rPr>
              <a:t>: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90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7"/>
          <p:cNvSpPr>
            <a:spLocks noGrp="1"/>
          </p:cNvSpPr>
          <p:nvPr>
            <p:ph sz="quarter" idx="13"/>
          </p:nvPr>
        </p:nvSpPr>
        <p:spPr>
          <a:xfrm>
            <a:off x="1979712" y="548680"/>
            <a:ext cx="2520280" cy="369257"/>
          </a:xfrm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2000" b="1" dirty="0" err="1" smtClean="0">
                <a:solidFill>
                  <a:srgbClr val="92D050"/>
                </a:solidFill>
              </a:rPr>
              <a:t>PushBody.cs</a:t>
            </a:r>
            <a:endParaRPr lang="zh-TW" altLang="en-US" sz="2000" b="1" dirty="0">
              <a:solidFill>
                <a:srgbClr val="92D05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3" t="51074" r="2289" b="17696"/>
          <a:stretch/>
        </p:blipFill>
        <p:spPr bwMode="auto">
          <a:xfrm>
            <a:off x="2051720" y="980728"/>
            <a:ext cx="6784247" cy="187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80" r="19337" b="53840"/>
          <a:stretch/>
        </p:blipFill>
        <p:spPr bwMode="auto">
          <a:xfrm>
            <a:off x="2051720" y="3571354"/>
            <a:ext cx="6785041" cy="1553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內容版面配置區 7"/>
          <p:cNvSpPr txBox="1">
            <a:spLocks/>
          </p:cNvSpPr>
          <p:nvPr/>
        </p:nvSpPr>
        <p:spPr>
          <a:xfrm>
            <a:off x="2023368" y="3096305"/>
            <a:ext cx="2520280" cy="369257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TW" sz="2000" b="1" dirty="0" err="1" smtClean="0">
                <a:solidFill>
                  <a:srgbClr val="92D050"/>
                </a:solidFill>
              </a:rPr>
              <a:t>ReplyBody.cs</a:t>
            </a:r>
            <a:endParaRPr lang="zh-TW" altLang="en-US" sz="2000" b="1" dirty="0">
              <a:solidFill>
                <a:srgbClr val="92D05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3656" y="1196752"/>
            <a:ext cx="2080072" cy="1077218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C000"/>
                </a:solidFill>
              </a:rPr>
              <a:t>[</a:t>
            </a:r>
            <a:r>
              <a:rPr lang="zh-TW" altLang="en-US" sz="1600" dirty="0" smtClean="0">
                <a:solidFill>
                  <a:srgbClr val="FFC000"/>
                </a:solidFill>
              </a:rPr>
              <a:t>主動發送訊息</a:t>
            </a:r>
            <a:r>
              <a:rPr lang="en-US" altLang="zh-TW" sz="1600" dirty="0" smtClean="0">
                <a:solidFill>
                  <a:srgbClr val="FFC000"/>
                </a:solidFill>
              </a:rPr>
              <a:t>]</a:t>
            </a:r>
          </a:p>
          <a:p>
            <a:endParaRPr lang="en-US" altLang="zh-TW" sz="1600" dirty="0" smtClean="0">
              <a:solidFill>
                <a:srgbClr val="FFC000"/>
              </a:solidFill>
            </a:endParaRPr>
          </a:p>
          <a:p>
            <a:r>
              <a:rPr lang="en-US" altLang="zh-TW" sz="1600" dirty="0" smtClean="0">
                <a:solidFill>
                  <a:srgbClr val="FFC000"/>
                </a:solidFill>
              </a:rPr>
              <a:t>to: </a:t>
            </a:r>
            <a:r>
              <a:rPr lang="zh-TW" altLang="en-US" sz="1600" dirty="0" smtClean="0">
                <a:solidFill>
                  <a:srgbClr val="FFC000"/>
                </a:solidFill>
              </a:rPr>
              <a:t>傳給誰</a:t>
            </a:r>
            <a:endParaRPr lang="en-US" altLang="zh-TW" sz="1600" dirty="0" smtClean="0">
              <a:solidFill>
                <a:srgbClr val="FFC000"/>
              </a:solidFill>
            </a:endParaRPr>
          </a:p>
          <a:p>
            <a:r>
              <a:rPr lang="en-US" altLang="zh-TW" sz="1600" dirty="0" smtClean="0">
                <a:solidFill>
                  <a:srgbClr val="FFC000"/>
                </a:solidFill>
              </a:rPr>
              <a:t>messages:</a:t>
            </a:r>
            <a:r>
              <a:rPr lang="zh-TW" altLang="en-US" sz="1600" dirty="0" smtClean="0">
                <a:solidFill>
                  <a:srgbClr val="FFC000"/>
                </a:solidFill>
              </a:rPr>
              <a:t> 傳送的訊息</a:t>
            </a:r>
            <a:endParaRPr lang="zh-TW" altLang="en-US" sz="1600" dirty="0">
              <a:solidFill>
                <a:srgbClr val="FFC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3656" y="3645024"/>
            <a:ext cx="2080071" cy="1323439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FFC000"/>
                </a:solidFill>
              </a:rPr>
              <a:t>[</a:t>
            </a:r>
            <a:r>
              <a:rPr lang="zh-TW" altLang="en-US" sz="1600" dirty="0" smtClean="0">
                <a:solidFill>
                  <a:srgbClr val="FFC000"/>
                </a:solidFill>
              </a:rPr>
              <a:t>回覆訊息</a:t>
            </a:r>
            <a:r>
              <a:rPr lang="en-US" altLang="zh-TW" sz="1600" dirty="0" smtClean="0">
                <a:solidFill>
                  <a:srgbClr val="FFC000"/>
                </a:solidFill>
              </a:rPr>
              <a:t>]</a:t>
            </a:r>
          </a:p>
          <a:p>
            <a:endParaRPr lang="en-US" altLang="zh-TW" sz="1600" dirty="0" smtClean="0">
              <a:solidFill>
                <a:srgbClr val="FFC000"/>
              </a:solidFill>
            </a:endParaRPr>
          </a:p>
          <a:p>
            <a:r>
              <a:rPr lang="en-US" altLang="zh-TW" sz="1600" dirty="0" err="1" smtClean="0">
                <a:solidFill>
                  <a:srgbClr val="FFC000"/>
                </a:solidFill>
              </a:rPr>
              <a:t>replyToken</a:t>
            </a:r>
            <a:r>
              <a:rPr lang="en-US" altLang="zh-TW" sz="1600" dirty="0" smtClean="0">
                <a:solidFill>
                  <a:srgbClr val="FFC000"/>
                </a:solidFill>
              </a:rPr>
              <a:t> : </a:t>
            </a:r>
            <a:r>
              <a:rPr lang="zh-TW" altLang="en-US" sz="1600" dirty="0" smtClean="0">
                <a:solidFill>
                  <a:srgbClr val="FFC000"/>
                </a:solidFill>
              </a:rPr>
              <a:t>驗證</a:t>
            </a:r>
            <a:endParaRPr lang="en-US" altLang="zh-TW" sz="1600" dirty="0" smtClean="0">
              <a:solidFill>
                <a:srgbClr val="FFC000"/>
              </a:solidFill>
            </a:endParaRPr>
          </a:p>
          <a:p>
            <a:r>
              <a:rPr lang="en-US" altLang="zh-TW" sz="1600" dirty="0" smtClean="0">
                <a:solidFill>
                  <a:srgbClr val="FFC000"/>
                </a:solidFill>
              </a:rPr>
              <a:t>messages: </a:t>
            </a:r>
            <a:r>
              <a:rPr lang="zh-TW" altLang="en-US" sz="1600" dirty="0" smtClean="0">
                <a:solidFill>
                  <a:srgbClr val="FFC000"/>
                </a:solidFill>
              </a:rPr>
              <a:t>傳送</a:t>
            </a:r>
            <a:r>
              <a:rPr lang="zh-TW" altLang="en-US" sz="1600" dirty="0">
                <a:solidFill>
                  <a:srgbClr val="FFC000"/>
                </a:solidFill>
              </a:rPr>
              <a:t>的</a:t>
            </a:r>
            <a:r>
              <a:rPr lang="zh-TW" altLang="en-US" sz="1600" dirty="0" smtClean="0">
                <a:solidFill>
                  <a:srgbClr val="FFC000"/>
                </a:solidFill>
              </a:rPr>
              <a:t>訊息</a:t>
            </a:r>
            <a:endParaRPr lang="en-US" altLang="zh-TW" sz="1600" dirty="0" smtClean="0">
              <a:solidFill>
                <a:srgbClr val="FFC000"/>
              </a:solidFill>
            </a:endParaRPr>
          </a:p>
          <a:p>
            <a:endParaRPr lang="zh-TW" alt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67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(2) </a:t>
            </a:r>
            <a:r>
              <a:rPr lang="zh-TW" altLang="en-US" sz="3200" dirty="0" smtClean="0"/>
              <a:t>製作</a:t>
            </a:r>
            <a:r>
              <a:rPr lang="en-US" altLang="zh-TW" sz="3200" dirty="0" smtClean="0"/>
              <a:t>Service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609600" y="1124744"/>
            <a:ext cx="7924800" cy="4590256"/>
          </a:xfrm>
        </p:spPr>
        <p:txBody>
          <a:bodyPr/>
          <a:lstStyle/>
          <a:p>
            <a:r>
              <a:rPr lang="zh-TW" altLang="en-US" dirty="0" smtClean="0"/>
              <a:t>新增</a:t>
            </a:r>
            <a:r>
              <a:rPr lang="zh-TW" altLang="en-US" dirty="0" smtClean="0">
                <a:solidFill>
                  <a:srgbClr val="BCE292"/>
                </a:solidFill>
              </a:rPr>
              <a:t>介面</a:t>
            </a:r>
            <a:r>
              <a:rPr lang="zh-TW" altLang="en-US" dirty="0" smtClean="0"/>
              <a:t>，制定介面方法</a:t>
            </a:r>
            <a:r>
              <a:rPr lang="en-US" altLang="zh-TW" dirty="0" smtClean="0"/>
              <a:t>Send</a:t>
            </a:r>
            <a:endParaRPr lang="en-US" altLang="zh-TW" dirty="0">
              <a:solidFill>
                <a:srgbClr val="92D050"/>
              </a:solidFill>
            </a:endParaRPr>
          </a:p>
          <a:p>
            <a:endParaRPr lang="zh-TW" altLang="en-US" dirty="0">
              <a:solidFill>
                <a:srgbClr val="92D05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" t="11295" b="48583"/>
          <a:stretch/>
        </p:blipFill>
        <p:spPr bwMode="auto">
          <a:xfrm>
            <a:off x="971599" y="1772816"/>
            <a:ext cx="7867007" cy="287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圓角矩形 13"/>
          <p:cNvSpPr/>
          <p:nvPr/>
        </p:nvSpPr>
        <p:spPr>
          <a:xfrm>
            <a:off x="6732240" y="2996951"/>
            <a:ext cx="1872208" cy="360041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6519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624216" y="2888168"/>
            <a:ext cx="4682480" cy="46064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1800" dirty="0" smtClean="0"/>
              <a:t>新增</a:t>
            </a:r>
            <a:r>
              <a:rPr lang="en-US" altLang="zh-TW" sz="1800" dirty="0" err="1" smtClean="0">
                <a:solidFill>
                  <a:srgbClr val="92D050"/>
                </a:solidFill>
              </a:rPr>
              <a:t>PushService</a:t>
            </a:r>
            <a:r>
              <a:rPr lang="zh-TW" altLang="en-US" sz="1800" dirty="0"/>
              <a:t>類別</a:t>
            </a:r>
            <a:r>
              <a:rPr lang="zh-TW" altLang="en-US" sz="1800" dirty="0" smtClean="0"/>
              <a:t>，繼承</a:t>
            </a:r>
            <a:r>
              <a:rPr lang="en-US" altLang="zh-TW" sz="1800" dirty="0" err="1" smtClean="0">
                <a:solidFill>
                  <a:srgbClr val="92D050"/>
                </a:solidFill>
              </a:rPr>
              <a:t>AbstractService</a:t>
            </a:r>
            <a:r>
              <a:rPr lang="zh-TW" altLang="en-US" sz="1800" dirty="0"/>
              <a:t>類別。</a:t>
            </a:r>
            <a:endParaRPr lang="zh-TW" altLang="en-US" sz="1800" dirty="0">
              <a:solidFill>
                <a:srgbClr val="92D05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24216" y="3929528"/>
            <a:ext cx="4523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新增</a:t>
            </a:r>
            <a:r>
              <a:rPr lang="en-US" altLang="zh-TW" dirty="0" err="1" smtClean="0">
                <a:solidFill>
                  <a:srgbClr val="92D050"/>
                </a:solidFill>
              </a:rPr>
              <a:t>BotAnswerervice</a:t>
            </a:r>
            <a:r>
              <a:rPr lang="zh-TW" altLang="en-US" dirty="0" smtClean="0"/>
              <a:t>類別</a:t>
            </a:r>
            <a:r>
              <a:rPr lang="zh-TW" altLang="en-US" dirty="0"/>
              <a:t>，繼承</a:t>
            </a:r>
            <a:r>
              <a:rPr lang="en-US" altLang="zh-TW" dirty="0" err="1" smtClean="0">
                <a:solidFill>
                  <a:srgbClr val="92D050"/>
                </a:solidFill>
              </a:rPr>
              <a:t>AbstractService</a:t>
            </a:r>
            <a:r>
              <a:rPr lang="zh-TW" altLang="en-US" dirty="0"/>
              <a:t>類別</a:t>
            </a:r>
            <a:r>
              <a:rPr lang="zh-TW" altLang="en-US" dirty="0" smtClean="0"/>
              <a:t>。</a:t>
            </a:r>
            <a:endParaRPr lang="zh-TW" altLang="en-US" dirty="0">
              <a:solidFill>
                <a:srgbClr val="92D05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96224" y="3517225"/>
            <a:ext cx="2880322" cy="33855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solidFill>
                  <a:srgbClr val="FFC000"/>
                </a:solidFill>
              </a:rPr>
              <a:t>機器人回覆</a:t>
            </a:r>
            <a:r>
              <a:rPr lang="zh-TW" altLang="en-US" sz="1600" dirty="0" smtClean="0">
                <a:solidFill>
                  <a:srgbClr val="FFC000"/>
                </a:solidFill>
              </a:rPr>
              <a:t>服務 </a:t>
            </a:r>
            <a:r>
              <a:rPr lang="en-US" altLang="zh-TW" sz="1600" dirty="0" smtClean="0">
                <a:solidFill>
                  <a:srgbClr val="FFC000"/>
                </a:solidFill>
              </a:rPr>
              <a:t>(</a:t>
            </a:r>
            <a:r>
              <a:rPr lang="zh-TW" altLang="en-US" sz="1600" dirty="0" smtClean="0">
                <a:solidFill>
                  <a:srgbClr val="FFC000"/>
                </a:solidFill>
              </a:rPr>
              <a:t>若有需要</a:t>
            </a:r>
            <a:r>
              <a:rPr lang="en-US" altLang="zh-TW" sz="1600" dirty="0" smtClean="0">
                <a:solidFill>
                  <a:srgbClr val="FFC000"/>
                </a:solidFill>
              </a:rPr>
              <a:t>)</a:t>
            </a:r>
            <a:endParaRPr lang="zh-TW" altLang="en-US" sz="1600" dirty="0">
              <a:solidFill>
                <a:srgbClr val="FFC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96224" y="2454395"/>
            <a:ext cx="2271588" cy="33855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C000"/>
                </a:solidFill>
              </a:rPr>
              <a:t>機器人主動發訊息服務</a:t>
            </a:r>
            <a:endParaRPr lang="zh-TW" altLang="en-US" sz="1600" dirty="0">
              <a:solidFill>
                <a:srgbClr val="FFC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432" y="688706"/>
            <a:ext cx="3541384" cy="3832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696224" y="526294"/>
            <a:ext cx="1283488" cy="33855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C000"/>
                </a:solidFill>
              </a:rPr>
              <a:t>機器人服務  </a:t>
            </a:r>
            <a:endParaRPr lang="zh-TW" altLang="en-US" sz="1600" dirty="0">
              <a:solidFill>
                <a:srgbClr val="FFC000"/>
              </a:solidFill>
            </a:endParaRPr>
          </a:p>
        </p:txBody>
      </p:sp>
      <p:sp>
        <p:nvSpPr>
          <p:cNvPr id="13" name="內容版面配置區 2"/>
          <p:cNvSpPr txBox="1">
            <a:spLocks/>
          </p:cNvSpPr>
          <p:nvPr/>
        </p:nvSpPr>
        <p:spPr>
          <a:xfrm>
            <a:off x="624216" y="980728"/>
            <a:ext cx="4682480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 spc="3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Font typeface="Arial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zh-TW" altLang="en-US" sz="1800" dirty="0" smtClean="0"/>
              <a:t>新增</a:t>
            </a:r>
            <a:r>
              <a:rPr lang="en-US" altLang="zh-TW" sz="1800" dirty="0" err="1" smtClean="0">
                <a:solidFill>
                  <a:srgbClr val="92D050"/>
                </a:solidFill>
              </a:rPr>
              <a:t>AbstractService</a:t>
            </a:r>
            <a:r>
              <a:rPr lang="zh-TW" altLang="en-US" sz="1800" dirty="0" smtClean="0"/>
              <a:t>抽象</a:t>
            </a:r>
            <a:r>
              <a:rPr lang="zh-TW" altLang="en-US" sz="1800" dirty="0"/>
              <a:t>類別</a:t>
            </a:r>
            <a:r>
              <a:rPr lang="zh-TW" altLang="en-US" sz="1800" dirty="0" smtClean="0"/>
              <a:t>，</a:t>
            </a:r>
            <a:r>
              <a:rPr lang="zh-TW" altLang="en-US" sz="1800" dirty="0"/>
              <a:t>實</a:t>
            </a:r>
            <a:r>
              <a:rPr lang="zh-TW" altLang="en-US" sz="1800" dirty="0" smtClean="0"/>
              <a:t>作</a:t>
            </a:r>
            <a:r>
              <a:rPr lang="en-US" altLang="zh-TW" sz="1800" dirty="0" err="1" smtClean="0">
                <a:solidFill>
                  <a:srgbClr val="BCE292"/>
                </a:solidFill>
              </a:rPr>
              <a:t>IReplyService</a:t>
            </a:r>
            <a:r>
              <a:rPr lang="zh-TW" altLang="en-US" sz="1800" dirty="0" smtClean="0"/>
              <a:t>介面。</a:t>
            </a:r>
            <a:endParaRPr lang="zh-TW" altLang="en-US" sz="18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01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0" t="11581" r="11318" b="3006"/>
          <a:stretch/>
        </p:blipFill>
        <p:spPr bwMode="auto">
          <a:xfrm>
            <a:off x="323528" y="764704"/>
            <a:ext cx="8352928" cy="5672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222474" y="287760"/>
            <a:ext cx="1754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92D050"/>
                </a:solidFill>
              </a:rPr>
              <a:t>AbstractService.cs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539552" y="1196752"/>
            <a:ext cx="2160240" cy="288032"/>
          </a:xfrm>
          <a:prstGeom prst="roundRect">
            <a:avLst/>
          </a:prstGeom>
          <a:noFill/>
          <a:ln w="38100">
            <a:solidFill>
              <a:srgbClr val="E7454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546056" y="1556792"/>
            <a:ext cx="6042168" cy="288032"/>
          </a:xfrm>
          <a:prstGeom prst="roundRect">
            <a:avLst/>
          </a:prstGeom>
          <a:noFill/>
          <a:ln w="38100">
            <a:solidFill>
              <a:srgbClr val="E7454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1979712" y="2924944"/>
            <a:ext cx="504056" cy="288032"/>
          </a:xfrm>
          <a:prstGeom prst="roundRect">
            <a:avLst/>
          </a:prstGeom>
          <a:noFill/>
          <a:ln w="38100">
            <a:solidFill>
              <a:srgbClr val="E7454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4283968" y="1916832"/>
            <a:ext cx="4675568" cy="646331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tx1"/>
                </a:solidFill>
              </a:rPr>
              <a:t> &lt;</a:t>
            </a:r>
            <a:r>
              <a:rPr lang="en-US" altLang="zh-TW" sz="1200" dirty="0" err="1">
                <a:solidFill>
                  <a:schemeClr val="tx1"/>
                </a:solidFill>
              </a:rPr>
              <a:t>appSettings</a:t>
            </a:r>
            <a:r>
              <a:rPr lang="en-US" altLang="zh-TW" sz="12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zh-TW" sz="1200" dirty="0">
                <a:solidFill>
                  <a:schemeClr val="tx1"/>
                </a:solidFill>
              </a:rPr>
              <a:t>    &lt;add key="</a:t>
            </a:r>
            <a:r>
              <a:rPr lang="en-US" altLang="zh-TW" sz="1200" dirty="0" err="1">
                <a:solidFill>
                  <a:schemeClr val="tx1"/>
                </a:solidFill>
              </a:rPr>
              <a:t>ChannelAccessToken</a:t>
            </a:r>
            <a:r>
              <a:rPr lang="en-US" altLang="zh-TW" sz="1200" dirty="0">
                <a:solidFill>
                  <a:schemeClr val="tx1"/>
                </a:solidFill>
              </a:rPr>
              <a:t>" value</a:t>
            </a:r>
            <a:r>
              <a:rPr lang="en-US" altLang="zh-TW" sz="1200" dirty="0" smtClean="0">
                <a:solidFill>
                  <a:schemeClr val="tx1"/>
                </a:solidFill>
              </a:rPr>
              <a:t>=“</a:t>
            </a:r>
            <a:r>
              <a:rPr lang="en-US" altLang="zh-TW" sz="1200" dirty="0">
                <a:solidFill>
                  <a:schemeClr val="tx1"/>
                </a:solidFill>
              </a:rPr>
              <a:t>TLw4WeVS1t3rXo2qwbT0r</a:t>
            </a:r>
            <a:r>
              <a:rPr lang="en-US" altLang="zh-TW" sz="1200" dirty="0" smtClean="0">
                <a:solidFill>
                  <a:schemeClr val="tx1"/>
                </a:solidFill>
              </a:rPr>
              <a:t>…."/&gt;</a:t>
            </a:r>
            <a:endParaRPr lang="en-US" altLang="zh-TW" sz="1200" dirty="0">
              <a:solidFill>
                <a:schemeClr val="tx1"/>
              </a:solidFill>
            </a:endParaRPr>
          </a:p>
          <a:p>
            <a:r>
              <a:rPr lang="en-US" altLang="zh-TW" sz="1200" dirty="0">
                <a:solidFill>
                  <a:schemeClr val="tx1"/>
                </a:solidFill>
              </a:rPr>
              <a:t>  &lt;/</a:t>
            </a:r>
            <a:r>
              <a:rPr lang="en-US" altLang="zh-TW" sz="1200" dirty="0" err="1">
                <a:solidFill>
                  <a:schemeClr val="tx1"/>
                </a:solidFill>
              </a:rPr>
              <a:t>appSettings</a:t>
            </a:r>
            <a:r>
              <a:rPr lang="en-US" altLang="zh-TW" sz="1200" dirty="0">
                <a:solidFill>
                  <a:schemeClr val="tx1"/>
                </a:solidFill>
              </a:rPr>
              <a:t>&gt;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002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4" t="25985" r="21562" b="7211"/>
          <a:stretch/>
        </p:blipFill>
        <p:spPr bwMode="auto">
          <a:xfrm>
            <a:off x="231250" y="764704"/>
            <a:ext cx="8445206" cy="5164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22474" y="287760"/>
            <a:ext cx="149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92D050"/>
                </a:solidFill>
              </a:rPr>
              <a:t>PushService.cs</a:t>
            </a:r>
            <a:endParaRPr lang="zh-TW" altLang="en-US" dirty="0"/>
          </a:p>
        </p:txBody>
      </p:sp>
      <p:sp>
        <p:nvSpPr>
          <p:cNvPr id="9" name="圓角矩形 8"/>
          <p:cNvSpPr/>
          <p:nvPr/>
        </p:nvSpPr>
        <p:spPr>
          <a:xfrm>
            <a:off x="638166" y="1124744"/>
            <a:ext cx="5373994" cy="309494"/>
          </a:xfrm>
          <a:prstGeom prst="roundRect">
            <a:avLst/>
          </a:prstGeom>
          <a:noFill/>
          <a:ln w="38100">
            <a:solidFill>
              <a:srgbClr val="E7454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2087880" y="1628800"/>
            <a:ext cx="683920" cy="215240"/>
          </a:xfrm>
          <a:prstGeom prst="roundRect">
            <a:avLst/>
          </a:prstGeom>
          <a:noFill/>
          <a:ln w="38100">
            <a:solidFill>
              <a:srgbClr val="E7454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97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Line </a:t>
            </a:r>
            <a:r>
              <a:rPr lang="zh-TW" altLang="en-US" dirty="0" smtClean="0"/>
              <a:t>機器人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1772816"/>
            <a:ext cx="2313246" cy="411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399805"/>
            <a:ext cx="1981116" cy="4485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2376264" cy="2454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74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0" t="16912" r="21127" b="12300"/>
          <a:stretch/>
        </p:blipFill>
        <p:spPr bwMode="auto">
          <a:xfrm>
            <a:off x="323527" y="838215"/>
            <a:ext cx="8440719" cy="5535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251520" y="260648"/>
            <a:ext cx="18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92D050"/>
                </a:solidFill>
              </a:rPr>
              <a:t>BotAnswerervice.cs</a:t>
            </a:r>
            <a:endParaRPr lang="zh-TW" altLang="en-US" dirty="0"/>
          </a:p>
        </p:txBody>
      </p:sp>
      <p:sp>
        <p:nvSpPr>
          <p:cNvPr id="6" name="圓角矩形 5"/>
          <p:cNvSpPr/>
          <p:nvPr/>
        </p:nvSpPr>
        <p:spPr>
          <a:xfrm>
            <a:off x="611560" y="1268760"/>
            <a:ext cx="5472608" cy="216024"/>
          </a:xfrm>
          <a:prstGeom prst="roundRect">
            <a:avLst/>
          </a:prstGeom>
          <a:noFill/>
          <a:ln w="38100">
            <a:solidFill>
              <a:srgbClr val="E7454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2429840" y="1916832"/>
            <a:ext cx="683920" cy="215240"/>
          </a:xfrm>
          <a:prstGeom prst="roundRect">
            <a:avLst/>
          </a:prstGeom>
          <a:noFill/>
          <a:ln w="38100">
            <a:solidFill>
              <a:srgbClr val="E7454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376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/>
              <a:t>(3) </a:t>
            </a:r>
            <a:r>
              <a:rPr lang="zh-TW" altLang="en-US" sz="2800" dirty="0" smtClean="0"/>
              <a:t>製作</a:t>
            </a:r>
            <a:r>
              <a:rPr lang="en-US" altLang="zh-TW" sz="2800" dirty="0" smtClean="0"/>
              <a:t>Factory (</a:t>
            </a:r>
            <a:r>
              <a:rPr lang="zh-TW" altLang="en-US" sz="2800" dirty="0" smtClean="0"/>
              <a:t>工廠</a:t>
            </a:r>
            <a:r>
              <a:rPr lang="en-US" altLang="zh-TW" sz="2800" dirty="0" smtClean="0"/>
              <a:t>)</a:t>
            </a:r>
            <a:br>
              <a:rPr lang="en-US" altLang="zh-TW" sz="2800" dirty="0" smtClean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導入</a:t>
            </a:r>
            <a:r>
              <a:rPr lang="zh-TW" altLang="en-US" dirty="0" smtClean="0"/>
              <a:t>一點點的設計模式</a:t>
            </a:r>
            <a:r>
              <a:rPr lang="en-US" altLang="zh-TW" dirty="0" smtClean="0"/>
              <a:t>(Design</a:t>
            </a:r>
            <a:r>
              <a:rPr lang="zh-TW" altLang="en-US" dirty="0" smtClean="0"/>
              <a:t> </a:t>
            </a:r>
            <a:r>
              <a:rPr lang="en-US" altLang="zh-TW" dirty="0" smtClean="0"/>
              <a:t>Pattern)</a:t>
            </a:r>
            <a:r>
              <a:rPr lang="zh-TW" altLang="en-US" dirty="0" smtClean="0"/>
              <a:t>，分離物件生產與邏輯，增加程式可讀性 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工廠顧名思義，就是用來生產物件的。</a:t>
            </a:r>
            <a:endParaRPr lang="en-US" altLang="zh-TW" dirty="0" smtClean="0"/>
          </a:p>
          <a:p>
            <a:r>
              <a:rPr lang="zh-TW" altLang="en-US" dirty="0"/>
              <a:t>在</a:t>
            </a:r>
            <a:r>
              <a:rPr lang="zh-TW" altLang="en-US" dirty="0" smtClean="0"/>
              <a:t>這裡用來建立</a:t>
            </a:r>
            <a:r>
              <a:rPr lang="en-US" altLang="zh-TW" dirty="0" smtClean="0"/>
              <a:t>Service</a:t>
            </a:r>
            <a:r>
              <a:rPr lang="zh-TW" altLang="en-US" dirty="0" smtClean="0"/>
              <a:t>物件。</a:t>
            </a:r>
            <a:endParaRPr lang="en-US" altLang="zh-TW" dirty="0" smtClean="0"/>
          </a:p>
          <a:p>
            <a:r>
              <a:rPr lang="zh-TW" altLang="en-US" dirty="0" smtClean="0"/>
              <a:t>建立</a:t>
            </a:r>
            <a:r>
              <a:rPr lang="en-US" altLang="zh-TW" dirty="0" err="1" smtClean="0">
                <a:solidFill>
                  <a:srgbClr val="BCE292"/>
                </a:solidFill>
              </a:rPr>
              <a:t>IServiceFactory</a:t>
            </a:r>
            <a:r>
              <a:rPr lang="zh-TW" altLang="en-US" dirty="0" smtClean="0"/>
              <a:t>介面，內含回傳</a:t>
            </a:r>
            <a:r>
              <a:rPr lang="en-US" altLang="zh-TW" dirty="0" err="1" smtClean="0">
                <a:solidFill>
                  <a:srgbClr val="BCE292"/>
                </a:solidFill>
              </a:rPr>
              <a:t>IReplyService</a:t>
            </a:r>
            <a:r>
              <a:rPr lang="zh-TW" altLang="en-US" dirty="0" smtClean="0"/>
              <a:t>物件的</a:t>
            </a:r>
            <a:r>
              <a:rPr lang="en-US" altLang="zh-TW" dirty="0" smtClean="0"/>
              <a:t>Create</a:t>
            </a:r>
            <a:r>
              <a:rPr lang="zh-TW" altLang="en-US" dirty="0"/>
              <a:t>方法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/>
              <a:t>r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2" t="10835" r="772" b="30405"/>
          <a:stretch/>
        </p:blipFill>
        <p:spPr bwMode="auto">
          <a:xfrm>
            <a:off x="539552" y="3284984"/>
            <a:ext cx="8317432" cy="313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7236296" y="4275973"/>
            <a:ext cx="1512168" cy="14401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52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>
            <a:spLocks noGrp="1"/>
          </p:cNvSpPr>
          <p:nvPr>
            <p:ph sz="quarter" idx="13"/>
          </p:nvPr>
        </p:nvSpPr>
        <p:spPr>
          <a:xfrm>
            <a:off x="827584" y="1096144"/>
            <a:ext cx="6984776" cy="4606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TW" altLang="en-US" sz="1800" dirty="0" smtClean="0"/>
              <a:t>新增</a:t>
            </a:r>
            <a:r>
              <a:rPr lang="en-US" altLang="zh-TW" sz="1800" dirty="0" err="1" smtClean="0">
                <a:solidFill>
                  <a:srgbClr val="92D050"/>
                </a:solidFill>
              </a:rPr>
              <a:t>PushServiceFactory</a:t>
            </a:r>
            <a:r>
              <a:rPr lang="zh-TW" altLang="en-US" sz="1800" dirty="0"/>
              <a:t>類別，</a:t>
            </a:r>
            <a:r>
              <a:rPr lang="zh-TW" altLang="en-US" sz="1800" dirty="0" smtClean="0"/>
              <a:t>實作</a:t>
            </a:r>
            <a:r>
              <a:rPr lang="en-US" altLang="zh-TW" sz="1800" dirty="0" err="1">
                <a:solidFill>
                  <a:srgbClr val="BCE292"/>
                </a:solidFill>
              </a:rPr>
              <a:t>I</a:t>
            </a:r>
            <a:r>
              <a:rPr lang="en-US" altLang="zh-TW" sz="1800" dirty="0" err="1" smtClean="0">
                <a:solidFill>
                  <a:srgbClr val="BCE292"/>
                </a:solidFill>
              </a:rPr>
              <a:t>ReplyServiceFactory</a:t>
            </a:r>
            <a:r>
              <a:rPr lang="zh-TW" altLang="en-US" sz="1800" dirty="0" smtClean="0"/>
              <a:t>介面。</a:t>
            </a:r>
            <a:endParaRPr lang="zh-TW" altLang="en-US" sz="1800" dirty="0">
              <a:solidFill>
                <a:srgbClr val="92D05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27584" y="2051556"/>
            <a:ext cx="7776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新增</a:t>
            </a:r>
            <a:r>
              <a:rPr lang="en-US" altLang="zh-TW" dirty="0" err="1" smtClean="0">
                <a:solidFill>
                  <a:srgbClr val="92D050"/>
                </a:solidFill>
              </a:rPr>
              <a:t>BotAnswerServiceFactory</a:t>
            </a:r>
            <a:r>
              <a:rPr lang="zh-TW" altLang="en-US" dirty="0"/>
              <a:t>類別，實</a:t>
            </a:r>
            <a:r>
              <a:rPr lang="zh-TW" altLang="en-US" dirty="0" smtClean="0"/>
              <a:t>作</a:t>
            </a:r>
            <a:r>
              <a:rPr lang="en-US" altLang="zh-TW" dirty="0" err="1">
                <a:solidFill>
                  <a:srgbClr val="BCE292"/>
                </a:solidFill>
              </a:rPr>
              <a:t>IReply</a:t>
            </a:r>
            <a:r>
              <a:rPr lang="en-US" altLang="zh-TW" dirty="0" err="1" smtClean="0">
                <a:solidFill>
                  <a:srgbClr val="BCE292"/>
                </a:solidFill>
              </a:rPr>
              <a:t>ServiceFactory</a:t>
            </a:r>
            <a:r>
              <a:rPr lang="zh-TW" altLang="en-US" dirty="0" smtClean="0"/>
              <a:t>介面</a:t>
            </a:r>
            <a:endParaRPr lang="zh-TW" altLang="en-US" dirty="0">
              <a:solidFill>
                <a:srgbClr val="92D05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27584" y="1650286"/>
            <a:ext cx="3240362" cy="33855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C000"/>
                </a:solidFill>
              </a:rPr>
              <a:t>生產  機器人</a:t>
            </a:r>
            <a:r>
              <a:rPr lang="zh-TW" altLang="en-US" sz="1600" dirty="0">
                <a:solidFill>
                  <a:srgbClr val="FFC000"/>
                </a:solidFill>
              </a:rPr>
              <a:t>回覆</a:t>
            </a:r>
            <a:r>
              <a:rPr lang="zh-TW" altLang="en-US" sz="1600" dirty="0" smtClean="0">
                <a:solidFill>
                  <a:srgbClr val="FFC000"/>
                </a:solidFill>
              </a:rPr>
              <a:t>服務 </a:t>
            </a:r>
            <a:r>
              <a:rPr lang="en-US" altLang="zh-TW" sz="1600" dirty="0" smtClean="0">
                <a:solidFill>
                  <a:srgbClr val="FFC000"/>
                </a:solidFill>
              </a:rPr>
              <a:t>(</a:t>
            </a:r>
            <a:r>
              <a:rPr lang="zh-TW" altLang="en-US" sz="1600" dirty="0" smtClean="0">
                <a:solidFill>
                  <a:srgbClr val="FFC000"/>
                </a:solidFill>
              </a:rPr>
              <a:t>若有需要</a:t>
            </a:r>
            <a:r>
              <a:rPr lang="en-US" altLang="zh-TW" sz="1600" dirty="0" smtClean="0">
                <a:solidFill>
                  <a:srgbClr val="FFC000"/>
                </a:solidFill>
              </a:rPr>
              <a:t>)</a:t>
            </a:r>
            <a:endParaRPr lang="zh-TW" altLang="en-US" sz="1600" dirty="0">
              <a:solidFill>
                <a:srgbClr val="FFC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15812" y="692696"/>
            <a:ext cx="2880322" cy="33855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C000"/>
                </a:solidFill>
              </a:rPr>
              <a:t>生產</a:t>
            </a:r>
            <a:r>
              <a:rPr lang="en-US" altLang="zh-TW" sz="1600" dirty="0">
                <a:solidFill>
                  <a:srgbClr val="FFC000"/>
                </a:solidFill>
              </a:rPr>
              <a:t> </a:t>
            </a:r>
            <a:r>
              <a:rPr lang="zh-TW" altLang="en-US" sz="1600" dirty="0" smtClean="0">
                <a:solidFill>
                  <a:srgbClr val="FFC000"/>
                </a:solidFill>
              </a:rPr>
              <a:t>機器人</a:t>
            </a:r>
            <a:r>
              <a:rPr lang="zh-TW" altLang="en-US" sz="1600" dirty="0">
                <a:solidFill>
                  <a:srgbClr val="FFC000"/>
                </a:solidFill>
              </a:rPr>
              <a:t>主動發訊息服務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852936"/>
            <a:ext cx="4295775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557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1520" y="260648"/>
            <a:ext cx="2108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92D050"/>
                </a:solidFill>
              </a:rPr>
              <a:t>PushServiceFactory.cs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0" t="23509" r="25305" b="10108"/>
          <a:stretch/>
        </p:blipFill>
        <p:spPr bwMode="auto">
          <a:xfrm>
            <a:off x="323527" y="692696"/>
            <a:ext cx="8487097" cy="5554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圓角矩形 7"/>
          <p:cNvSpPr/>
          <p:nvPr/>
        </p:nvSpPr>
        <p:spPr>
          <a:xfrm>
            <a:off x="539552" y="1556792"/>
            <a:ext cx="4608512" cy="3240360"/>
          </a:xfrm>
          <a:prstGeom prst="roundRect">
            <a:avLst/>
          </a:prstGeom>
          <a:noFill/>
          <a:ln w="38100">
            <a:solidFill>
              <a:srgbClr val="E7454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148064" y="1484784"/>
            <a:ext cx="27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E74545"/>
                </a:solidFill>
              </a:rPr>
              <a:t>建構子產生</a:t>
            </a:r>
            <a:r>
              <a:rPr lang="en-US" altLang="zh-TW" b="1" dirty="0" smtClean="0">
                <a:solidFill>
                  <a:srgbClr val="E74545"/>
                </a:solidFill>
              </a:rPr>
              <a:t>Push</a:t>
            </a:r>
            <a:r>
              <a:rPr lang="zh-TW" altLang="en-US" b="1" dirty="0" smtClean="0">
                <a:solidFill>
                  <a:srgbClr val="E74545"/>
                </a:solidFill>
              </a:rPr>
              <a:t> </a:t>
            </a:r>
            <a:r>
              <a:rPr lang="en-US" altLang="zh-TW" b="1" dirty="0" smtClean="0">
                <a:solidFill>
                  <a:srgbClr val="E74545"/>
                </a:solidFill>
              </a:rPr>
              <a:t>Body</a:t>
            </a:r>
            <a:r>
              <a:rPr lang="zh-TW" altLang="en-US" b="1" dirty="0" smtClean="0">
                <a:solidFill>
                  <a:srgbClr val="E74545"/>
                </a:solidFill>
              </a:rPr>
              <a:t>物件</a:t>
            </a:r>
            <a:endParaRPr lang="zh-TW" altLang="en-US" b="1" dirty="0">
              <a:solidFill>
                <a:srgbClr val="E74545"/>
              </a:solidFill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683568" y="4869160"/>
            <a:ext cx="5112568" cy="1008112"/>
          </a:xfrm>
          <a:prstGeom prst="roundRect">
            <a:avLst/>
          </a:prstGeom>
          <a:noFill/>
          <a:ln w="38100">
            <a:solidFill>
              <a:srgbClr val="E7454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796136" y="4365104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E74545"/>
                </a:solidFill>
              </a:rPr>
              <a:t>Create</a:t>
            </a:r>
            <a:r>
              <a:rPr lang="zh-TW" altLang="en-US" b="1" dirty="0" smtClean="0">
                <a:solidFill>
                  <a:srgbClr val="E74545"/>
                </a:solidFill>
              </a:rPr>
              <a:t>方法產生</a:t>
            </a:r>
            <a:endParaRPr lang="en-US" altLang="zh-TW" b="1" dirty="0" smtClean="0">
              <a:solidFill>
                <a:srgbClr val="E74545"/>
              </a:solidFill>
            </a:endParaRPr>
          </a:p>
          <a:p>
            <a:r>
              <a:rPr lang="en-US" altLang="zh-TW" b="1" dirty="0" smtClean="0">
                <a:solidFill>
                  <a:srgbClr val="E74545"/>
                </a:solidFill>
              </a:rPr>
              <a:t>Service</a:t>
            </a:r>
            <a:r>
              <a:rPr lang="zh-TW" altLang="en-US" b="1" dirty="0" smtClean="0">
                <a:solidFill>
                  <a:srgbClr val="E74545"/>
                </a:solidFill>
              </a:rPr>
              <a:t>物件</a:t>
            </a:r>
            <a:endParaRPr lang="zh-TW" altLang="en-US" b="1" dirty="0">
              <a:solidFill>
                <a:srgbClr val="E745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79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260648"/>
            <a:ext cx="2592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92D050"/>
                </a:solidFill>
              </a:rPr>
              <a:t>BotAnswerServiceFactory.cs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3" t="12076" r="21342" b="11936"/>
          <a:stretch/>
        </p:blipFill>
        <p:spPr bwMode="auto">
          <a:xfrm>
            <a:off x="323528" y="620688"/>
            <a:ext cx="8424936" cy="5793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686696" y="1484784"/>
            <a:ext cx="4893416" cy="2520280"/>
          </a:xfrm>
          <a:prstGeom prst="roundRect">
            <a:avLst/>
          </a:prstGeom>
          <a:noFill/>
          <a:ln w="38100">
            <a:solidFill>
              <a:srgbClr val="E7454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5436096" y="1201385"/>
            <a:ext cx="284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E74545"/>
                </a:solidFill>
              </a:rPr>
              <a:t>建構子產生</a:t>
            </a:r>
            <a:r>
              <a:rPr lang="en-US" altLang="zh-TW" b="1" dirty="0" smtClean="0">
                <a:solidFill>
                  <a:srgbClr val="E74545"/>
                </a:solidFill>
              </a:rPr>
              <a:t>Reply Body</a:t>
            </a:r>
            <a:r>
              <a:rPr lang="zh-TW" altLang="en-US" b="1" dirty="0" smtClean="0">
                <a:solidFill>
                  <a:srgbClr val="E74545"/>
                </a:solidFill>
              </a:rPr>
              <a:t>物件</a:t>
            </a:r>
            <a:endParaRPr lang="zh-TW" altLang="en-US" b="1" dirty="0">
              <a:solidFill>
                <a:srgbClr val="E74545"/>
              </a:solidFill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755576" y="4221088"/>
            <a:ext cx="5112568" cy="1008112"/>
          </a:xfrm>
          <a:prstGeom prst="roundRect">
            <a:avLst/>
          </a:prstGeom>
          <a:noFill/>
          <a:ln w="38100">
            <a:solidFill>
              <a:srgbClr val="E7454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008367" y="3820398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E74545"/>
                </a:solidFill>
              </a:rPr>
              <a:t>Create</a:t>
            </a:r>
            <a:r>
              <a:rPr lang="zh-TW" altLang="en-US" b="1" dirty="0" smtClean="0">
                <a:solidFill>
                  <a:srgbClr val="E74545"/>
                </a:solidFill>
              </a:rPr>
              <a:t>方法產生</a:t>
            </a:r>
            <a:endParaRPr lang="en-US" altLang="zh-TW" b="1" dirty="0" smtClean="0">
              <a:solidFill>
                <a:srgbClr val="E74545"/>
              </a:solidFill>
            </a:endParaRPr>
          </a:p>
          <a:p>
            <a:r>
              <a:rPr lang="en-US" altLang="zh-TW" b="1" dirty="0" smtClean="0">
                <a:solidFill>
                  <a:srgbClr val="E74545"/>
                </a:solidFill>
              </a:rPr>
              <a:t>Service</a:t>
            </a:r>
            <a:r>
              <a:rPr lang="zh-TW" altLang="en-US" b="1" dirty="0" smtClean="0">
                <a:solidFill>
                  <a:srgbClr val="E74545"/>
                </a:solidFill>
              </a:rPr>
              <a:t>物件</a:t>
            </a:r>
            <a:endParaRPr lang="zh-TW" altLang="en-US" b="1" dirty="0">
              <a:solidFill>
                <a:srgbClr val="E745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12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/>
              <a:t>(4) </a:t>
            </a:r>
            <a:r>
              <a:rPr lang="zh-TW" altLang="en-US" sz="2800" dirty="0" smtClean="0"/>
              <a:t>製作</a:t>
            </a:r>
            <a:r>
              <a:rPr lang="en-US" altLang="zh-TW" sz="2800" dirty="0" smtClean="0"/>
              <a:t>web </a:t>
            </a:r>
            <a:r>
              <a:rPr lang="en-US" altLang="zh-TW" sz="2800" dirty="0" err="1" smtClean="0"/>
              <a:t>api</a:t>
            </a:r>
            <a:r>
              <a:rPr lang="en-US" altLang="zh-TW" sz="2800" dirty="0" smtClean="0"/>
              <a:t> </a:t>
            </a:r>
            <a:r>
              <a:rPr lang="zh-TW" altLang="en-US" sz="2800" dirty="0" smtClean="0"/>
              <a:t>控制器</a:t>
            </a:r>
            <a:r>
              <a:rPr lang="en-US" altLang="zh-TW" sz="2800" dirty="0" smtClean="0"/>
              <a:t/>
            </a:r>
            <a:br>
              <a:rPr lang="en-US" altLang="zh-TW" sz="2800" dirty="0" smtClean="0"/>
            </a:br>
            <a:endParaRPr lang="zh-TW" alt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72816"/>
            <a:ext cx="6319476" cy="4367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內容版面配置區 2"/>
          <p:cNvSpPr>
            <a:spLocks noGrp="1"/>
          </p:cNvSpPr>
          <p:nvPr>
            <p:ph sz="quarter" idx="13"/>
          </p:nvPr>
        </p:nvSpPr>
        <p:spPr>
          <a:xfrm>
            <a:off x="609600" y="1196752"/>
            <a:ext cx="7924800" cy="4518248"/>
          </a:xfrm>
        </p:spPr>
        <p:txBody>
          <a:bodyPr/>
          <a:lstStyle/>
          <a:p>
            <a:r>
              <a:rPr lang="zh-TW" altLang="en-US" dirty="0" smtClean="0"/>
              <a:t>命名為</a:t>
            </a:r>
            <a:r>
              <a:rPr lang="en-US" altLang="zh-TW" dirty="0" err="1" smtClean="0"/>
              <a:t>LineController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600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562074"/>
          </a:xfrm>
        </p:spPr>
        <p:txBody>
          <a:bodyPr/>
          <a:lstStyle/>
          <a:p>
            <a:r>
              <a:rPr lang="zh-TW" altLang="en-US" sz="1800" dirty="0"/>
              <a:t>撰寫</a:t>
            </a:r>
            <a:r>
              <a:rPr lang="zh-TW" altLang="en-US" sz="1800" dirty="0" smtClean="0"/>
              <a:t>一個 </a:t>
            </a:r>
            <a:r>
              <a:rPr lang="en-US" altLang="zh-TW" sz="1800" dirty="0" smtClean="0"/>
              <a:t>Web Hook</a:t>
            </a:r>
            <a:endParaRPr lang="zh-TW" altLang="en-US" sz="1800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t="11797" r="33459" b="24080"/>
          <a:stretch/>
        </p:blipFill>
        <p:spPr bwMode="auto">
          <a:xfrm>
            <a:off x="437866" y="1028353"/>
            <a:ext cx="8241591" cy="5418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線單箭頭接點 6"/>
          <p:cNvCxnSpPr/>
          <p:nvPr/>
        </p:nvCxnSpPr>
        <p:spPr>
          <a:xfrm flipH="1">
            <a:off x="395536" y="1988840"/>
            <a:ext cx="389718" cy="288032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25921" y="227861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Post</a:t>
            </a:r>
          </a:p>
          <a:p>
            <a:r>
              <a:rPr lang="zh-TW" altLang="en-US" dirty="0" smtClean="0">
                <a:solidFill>
                  <a:srgbClr val="FFC000"/>
                </a:solidFill>
              </a:rPr>
              <a:t>方法</a:t>
            </a:r>
            <a:endParaRPr lang="zh-TW" altLang="en-US" dirty="0">
              <a:solidFill>
                <a:srgbClr val="FFC000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6041838" y="1988840"/>
            <a:ext cx="618394" cy="400691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6588224" y="1619508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C000"/>
                </a:solidFill>
              </a:rPr>
              <a:t>先前做</a:t>
            </a:r>
            <a:r>
              <a:rPr lang="zh-TW" altLang="en-US" dirty="0" smtClean="0">
                <a:solidFill>
                  <a:srgbClr val="FFC000"/>
                </a:solidFill>
              </a:rPr>
              <a:t>的</a:t>
            </a:r>
            <a:r>
              <a:rPr lang="en-US" altLang="zh-TW" dirty="0" smtClean="0">
                <a:solidFill>
                  <a:srgbClr val="FFC000"/>
                </a:solidFill>
              </a:rPr>
              <a:t>Model</a:t>
            </a:r>
            <a:r>
              <a:rPr lang="zh-TW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TW" dirty="0" smtClean="0">
                <a:solidFill>
                  <a:srgbClr val="FFC000"/>
                </a:solidFill>
              </a:rPr>
              <a:t>Mapping</a:t>
            </a:r>
            <a:endParaRPr lang="zh-TW" altLang="en-US" dirty="0">
              <a:solidFill>
                <a:srgbClr val="FFC000"/>
              </a:solidFill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V="1">
            <a:off x="5105734" y="4592842"/>
            <a:ext cx="618394" cy="91123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868144" y="4408176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C000"/>
                </a:solidFill>
              </a:rPr>
              <a:t>因為</a:t>
            </a:r>
            <a:r>
              <a:rPr lang="en-US" altLang="zh-TW" dirty="0">
                <a:solidFill>
                  <a:srgbClr val="FFC000"/>
                </a:solidFill>
              </a:rPr>
              <a:t>Line</a:t>
            </a:r>
            <a:r>
              <a:rPr lang="zh-TW" altLang="en-US" dirty="0">
                <a:solidFill>
                  <a:srgbClr val="FFC000"/>
                </a:solidFill>
              </a:rPr>
              <a:t>的</a:t>
            </a:r>
            <a:r>
              <a:rPr lang="en-US" altLang="zh-TW" dirty="0" smtClean="0">
                <a:solidFill>
                  <a:srgbClr val="FFC000"/>
                </a:solidFill>
              </a:rPr>
              <a:t>API</a:t>
            </a:r>
            <a:r>
              <a:rPr lang="zh-TW" altLang="en-US" dirty="0" smtClean="0">
                <a:solidFill>
                  <a:srgbClr val="FFC000"/>
                </a:solidFill>
              </a:rPr>
              <a:t>不</a:t>
            </a:r>
            <a:r>
              <a:rPr lang="zh-TW" altLang="en-US" dirty="0">
                <a:solidFill>
                  <a:srgbClr val="FFC000"/>
                </a:solidFill>
              </a:rPr>
              <a:t>提供</a:t>
            </a:r>
            <a:r>
              <a:rPr lang="zh-TW" altLang="en-US" dirty="0" smtClean="0">
                <a:solidFill>
                  <a:srgbClr val="FFC000"/>
                </a:solidFill>
              </a:rPr>
              <a:t>查詢</a:t>
            </a:r>
            <a:r>
              <a:rPr lang="en-US" altLang="zh-TW" dirty="0" smtClean="0">
                <a:solidFill>
                  <a:srgbClr val="FFC000"/>
                </a:solidFill>
              </a:rPr>
              <a:t>ID</a:t>
            </a:r>
          </a:p>
          <a:p>
            <a:r>
              <a:rPr lang="zh-TW" altLang="en-US" dirty="0" smtClean="0">
                <a:solidFill>
                  <a:srgbClr val="FFC000"/>
                </a:solidFill>
              </a:rPr>
              <a:t>的方法，因此再加入時就要把</a:t>
            </a:r>
            <a:endParaRPr lang="en-US" altLang="zh-TW" dirty="0" smtClean="0">
              <a:solidFill>
                <a:srgbClr val="FFC000"/>
              </a:solidFill>
            </a:endParaRPr>
          </a:p>
          <a:p>
            <a:r>
              <a:rPr lang="en-US" altLang="zh-TW" dirty="0" smtClean="0">
                <a:solidFill>
                  <a:srgbClr val="FFC000"/>
                </a:solidFill>
              </a:rPr>
              <a:t>ID</a:t>
            </a:r>
            <a:r>
              <a:rPr lang="zh-TW" altLang="en-US" dirty="0" smtClean="0">
                <a:solidFill>
                  <a:srgbClr val="FFC000"/>
                </a:solidFill>
              </a:rPr>
              <a:t>記錄下來。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80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7" t="11750" r="27474" b="25096"/>
          <a:stretch/>
        </p:blipFill>
        <p:spPr bwMode="auto">
          <a:xfrm>
            <a:off x="179512" y="688107"/>
            <a:ext cx="8820620" cy="5117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線單箭頭接點 4"/>
          <p:cNvCxnSpPr>
            <a:endCxn id="6" idx="1"/>
          </p:cNvCxnSpPr>
          <p:nvPr/>
        </p:nvCxnSpPr>
        <p:spPr>
          <a:xfrm>
            <a:off x="4932040" y="1412776"/>
            <a:ext cx="1247725" cy="391398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6179765" y="1619508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C000"/>
                </a:solidFill>
              </a:rPr>
              <a:t>產生發送訊息的</a:t>
            </a:r>
            <a:r>
              <a:rPr lang="en-US" altLang="zh-TW" dirty="0" smtClean="0">
                <a:solidFill>
                  <a:srgbClr val="FFC000"/>
                </a:solidFill>
              </a:rPr>
              <a:t>Service</a:t>
            </a: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861387" y="404664"/>
            <a:ext cx="2954655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C000"/>
                </a:solidFill>
              </a:rPr>
              <a:t>當事件</a:t>
            </a:r>
            <a:r>
              <a:rPr lang="zh-TW" altLang="en-US" dirty="0" smtClean="0">
                <a:solidFill>
                  <a:srgbClr val="FFC000"/>
                </a:solidFill>
              </a:rPr>
              <a:t>為</a:t>
            </a:r>
            <a:r>
              <a:rPr lang="zh-TW" altLang="en-US" dirty="0">
                <a:solidFill>
                  <a:srgbClr val="FFC000"/>
                </a:solidFill>
              </a:rPr>
              <a:t>機器人加入群組時</a:t>
            </a:r>
          </a:p>
        </p:txBody>
      </p:sp>
      <p:cxnSp>
        <p:nvCxnSpPr>
          <p:cNvPr id="13" name="直線單箭頭接點 12"/>
          <p:cNvCxnSpPr/>
          <p:nvPr/>
        </p:nvCxnSpPr>
        <p:spPr>
          <a:xfrm>
            <a:off x="3237524" y="1619508"/>
            <a:ext cx="974436" cy="391398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252050" y="19168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C000"/>
                </a:solidFill>
              </a:rPr>
              <a:t>發送訊息</a:t>
            </a:r>
          </a:p>
        </p:txBody>
      </p:sp>
    </p:spTree>
    <p:extLst>
      <p:ext uri="{BB962C8B-B14F-4D97-AF65-F5344CB8AC3E}">
        <p14:creationId xmlns:p14="http://schemas.microsoft.com/office/powerpoint/2010/main" val="37311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609600" y="1052736"/>
            <a:ext cx="7924800" cy="4662264"/>
          </a:xfrm>
        </p:spPr>
        <p:txBody>
          <a:bodyPr/>
          <a:lstStyle/>
          <a:p>
            <a:r>
              <a:rPr lang="zh-TW" altLang="en-US" dirty="0" smtClean="0"/>
              <a:t>同理，發生對話事件做回覆訊息。</a:t>
            </a:r>
            <a:endParaRPr lang="en-US" altLang="zh-TW" dirty="0" smtClean="0"/>
          </a:p>
          <a:p>
            <a:r>
              <a:rPr lang="zh-TW" altLang="en-US" dirty="0"/>
              <a:t>多</a:t>
            </a:r>
            <a:r>
              <a:rPr lang="zh-TW" altLang="en-US" dirty="0" smtClean="0"/>
              <a:t>寫一個 </a:t>
            </a:r>
            <a:r>
              <a:rPr lang="en-US" altLang="zh-TW" dirty="0" smtClean="0"/>
              <a:t>else if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8" t="34098" r="22491" b="22813"/>
          <a:stretch/>
        </p:blipFill>
        <p:spPr bwMode="auto">
          <a:xfrm>
            <a:off x="458416" y="1988840"/>
            <a:ext cx="8249344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線單箭頭接點 4"/>
          <p:cNvCxnSpPr>
            <a:endCxn id="6" idx="1"/>
          </p:cNvCxnSpPr>
          <p:nvPr/>
        </p:nvCxnSpPr>
        <p:spPr>
          <a:xfrm>
            <a:off x="4736183" y="3569990"/>
            <a:ext cx="1247725" cy="391398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5983908" y="3776722"/>
            <a:ext cx="266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C000"/>
                </a:solidFill>
              </a:rPr>
              <a:t>產生機器人回覆的</a:t>
            </a:r>
            <a:r>
              <a:rPr lang="en-US" altLang="zh-TW" dirty="0" smtClean="0">
                <a:solidFill>
                  <a:srgbClr val="FFC000"/>
                </a:solidFill>
              </a:rPr>
              <a:t>Service</a:t>
            </a:r>
            <a:endParaRPr lang="zh-TW" altLang="en-US" dirty="0">
              <a:solidFill>
                <a:srgbClr val="FFC0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2915816" y="4051980"/>
            <a:ext cx="974436" cy="391398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962060" y="43651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C000"/>
                </a:solidFill>
              </a:rPr>
              <a:t>發送訊息</a:t>
            </a:r>
          </a:p>
        </p:txBody>
      </p:sp>
    </p:spTree>
    <p:extLst>
      <p:ext uri="{BB962C8B-B14F-4D97-AF65-F5344CB8AC3E}">
        <p14:creationId xmlns:p14="http://schemas.microsoft.com/office/powerpoint/2010/main" val="164325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</a:t>
            </a:r>
            <a:r>
              <a:rPr lang="zh-TW" altLang="en-US" dirty="0" smtClean="0"/>
              <a:t> 製作</a:t>
            </a:r>
            <a:r>
              <a:rPr lang="en-US" altLang="zh-TW" dirty="0" smtClean="0"/>
              <a:t>EXE</a:t>
            </a:r>
            <a:r>
              <a:rPr lang="zh-TW" altLang="en-US" dirty="0" smtClean="0"/>
              <a:t>檔案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9" t="13649" r="32125" b="23597"/>
          <a:stretch/>
        </p:blipFill>
        <p:spPr bwMode="auto">
          <a:xfrm>
            <a:off x="144016" y="1067992"/>
            <a:ext cx="8820472" cy="5257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3347864" y="980728"/>
            <a:ext cx="1810880" cy="36933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C000"/>
                </a:solidFill>
              </a:rPr>
              <a:t>呼叫</a:t>
            </a:r>
            <a:r>
              <a:rPr lang="en-US" altLang="zh-TW" dirty="0" smtClean="0">
                <a:solidFill>
                  <a:srgbClr val="FFC000"/>
                </a:solidFill>
              </a:rPr>
              <a:t>Web</a:t>
            </a:r>
            <a:r>
              <a:rPr lang="zh-TW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TW" dirty="0" err="1" smtClean="0">
                <a:solidFill>
                  <a:srgbClr val="FFC000"/>
                </a:solidFill>
              </a:rPr>
              <a:t>Api</a:t>
            </a:r>
            <a:r>
              <a:rPr lang="zh-TW" altLang="en-US" dirty="0" smtClean="0">
                <a:solidFill>
                  <a:srgbClr val="FFC000"/>
                </a:solidFill>
              </a:rPr>
              <a:t>類別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99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流程圖: 程序 26"/>
          <p:cNvSpPr/>
          <p:nvPr/>
        </p:nvSpPr>
        <p:spPr>
          <a:xfrm>
            <a:off x="7020272" y="3911136"/>
            <a:ext cx="1800200" cy="144016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機器人本體</a:t>
            </a:r>
            <a:r>
              <a:rPr lang="en-US" altLang="zh-TW" dirty="0" smtClean="0"/>
              <a:t>)</a:t>
            </a:r>
          </a:p>
          <a:p>
            <a:pPr algn="ctr"/>
            <a:r>
              <a:rPr lang="zh-TW" altLang="en-US" dirty="0" smtClean="0"/>
              <a:t>處理回覆邏輯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706090"/>
          </a:xfrm>
        </p:spPr>
        <p:txBody>
          <a:bodyPr/>
          <a:lstStyle/>
          <a:p>
            <a:r>
              <a:rPr lang="zh-TW" altLang="en-US" dirty="0" smtClean="0"/>
              <a:t>運作流程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1 (</a:t>
            </a:r>
            <a:r>
              <a:rPr lang="zh-TW" altLang="en-US" dirty="0" smtClean="0"/>
              <a:t>機器人回話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>
            <a:off x="607542" y="3255891"/>
            <a:ext cx="10801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V="1">
            <a:off x="1147602" y="2819857"/>
            <a:ext cx="0" cy="7478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笑臉 6"/>
          <p:cNvSpPr/>
          <p:nvPr/>
        </p:nvSpPr>
        <p:spPr>
          <a:xfrm>
            <a:off x="787562" y="2351152"/>
            <a:ext cx="720080" cy="720080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接點 18"/>
          <p:cNvCxnSpPr/>
          <p:nvPr/>
        </p:nvCxnSpPr>
        <p:spPr>
          <a:xfrm flipV="1">
            <a:off x="859570" y="3529082"/>
            <a:ext cx="302600" cy="65337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H="1" flipV="1">
            <a:off x="1162170" y="3529082"/>
            <a:ext cx="345472" cy="65337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形圖說文字 20"/>
          <p:cNvSpPr/>
          <p:nvPr/>
        </p:nvSpPr>
        <p:spPr>
          <a:xfrm>
            <a:off x="1352251" y="1742465"/>
            <a:ext cx="1457726" cy="792088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嗨你好 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24" name="雲朵形 23"/>
          <p:cNvSpPr/>
          <p:nvPr/>
        </p:nvSpPr>
        <p:spPr>
          <a:xfrm>
            <a:off x="6906780" y="2631935"/>
            <a:ext cx="2027183" cy="1416076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Web</a:t>
            </a:r>
            <a:r>
              <a:rPr lang="zh-TW" altLang="en-US" dirty="0" smtClean="0"/>
              <a:t> </a:t>
            </a:r>
            <a:r>
              <a:rPr lang="en-US" altLang="zh-TW" dirty="0" smtClean="0"/>
              <a:t>Hook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49" y="2718462"/>
            <a:ext cx="1021458" cy="102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圓柱 24"/>
          <p:cNvSpPr/>
          <p:nvPr/>
        </p:nvSpPr>
        <p:spPr>
          <a:xfrm>
            <a:off x="3523567" y="2981782"/>
            <a:ext cx="739563" cy="787167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Line</a:t>
            </a:r>
          </a:p>
          <a:p>
            <a:pPr algn="ctr"/>
            <a:r>
              <a:rPr lang="en-US" altLang="zh-TW" dirty="0" smtClean="0"/>
              <a:t>Server</a:t>
            </a:r>
            <a:endParaRPr lang="zh-TW" altLang="en-US" dirty="0"/>
          </a:p>
        </p:txBody>
      </p:sp>
      <p:sp>
        <p:nvSpPr>
          <p:cNvPr id="29" name="按鈕形 28"/>
          <p:cNvSpPr/>
          <p:nvPr/>
        </p:nvSpPr>
        <p:spPr>
          <a:xfrm>
            <a:off x="382878" y="2967926"/>
            <a:ext cx="404684" cy="662162"/>
          </a:xfrm>
          <a:prstGeom prst="beve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>
            <a:off x="1687662" y="2776209"/>
            <a:ext cx="1712724" cy="42531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1. </a:t>
            </a:r>
            <a:r>
              <a:rPr lang="zh-TW" altLang="en-US" dirty="0" smtClean="0"/>
              <a:t>發送</a:t>
            </a:r>
            <a:r>
              <a:rPr lang="zh-TW" altLang="en-US" dirty="0"/>
              <a:t>訊息</a:t>
            </a:r>
          </a:p>
        </p:txBody>
      </p:sp>
      <p:sp>
        <p:nvSpPr>
          <p:cNvPr id="18" name="向右箭號 17"/>
          <p:cNvSpPr/>
          <p:nvPr/>
        </p:nvSpPr>
        <p:spPr>
          <a:xfrm>
            <a:off x="5258249" y="2776209"/>
            <a:ext cx="1535040" cy="45298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2. </a:t>
            </a:r>
            <a:r>
              <a:rPr lang="zh-TW" altLang="en-US" dirty="0" smtClean="0"/>
              <a:t>事件</a:t>
            </a:r>
            <a:r>
              <a:rPr lang="en-US" altLang="zh-TW" dirty="0" smtClean="0"/>
              <a:t>Data</a:t>
            </a:r>
            <a:endParaRPr lang="zh-TW" altLang="en-US" dirty="0"/>
          </a:p>
        </p:txBody>
      </p:sp>
      <p:sp>
        <p:nvSpPr>
          <p:cNvPr id="3" name="向左箭號 2"/>
          <p:cNvSpPr/>
          <p:nvPr/>
        </p:nvSpPr>
        <p:spPr>
          <a:xfrm>
            <a:off x="1619673" y="3339973"/>
            <a:ext cx="1658180" cy="515794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4. </a:t>
            </a:r>
            <a:r>
              <a:rPr lang="zh-TW" altLang="en-US" dirty="0" smtClean="0"/>
              <a:t>回覆訊息</a:t>
            </a:r>
            <a:endParaRPr lang="en-US" altLang="zh-TW" dirty="0" smtClean="0"/>
          </a:p>
        </p:txBody>
      </p:sp>
      <p:sp>
        <p:nvSpPr>
          <p:cNvPr id="28" name="向左箭號 27"/>
          <p:cNvSpPr/>
          <p:nvPr/>
        </p:nvSpPr>
        <p:spPr>
          <a:xfrm>
            <a:off x="5186241" y="3339973"/>
            <a:ext cx="1607048" cy="515794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3. </a:t>
            </a:r>
            <a:r>
              <a:rPr lang="zh-TW" altLang="en-US" dirty="0" smtClean="0"/>
              <a:t>處理後</a:t>
            </a:r>
            <a:r>
              <a:rPr lang="en-US" altLang="zh-TW" dirty="0" smtClean="0"/>
              <a:t>Data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3893348" y="2256557"/>
            <a:ext cx="123303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觸發事件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359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0" t="14036" r="22928" b="23903"/>
          <a:stretch/>
        </p:blipFill>
        <p:spPr bwMode="auto">
          <a:xfrm>
            <a:off x="179512" y="1124744"/>
            <a:ext cx="8871349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405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 smtClean="0"/>
              <a:t>  結束</a:t>
            </a:r>
            <a:endParaRPr lang="zh-TW" altLang="en-US" sz="4000" dirty="0"/>
          </a:p>
        </p:txBody>
      </p:sp>
      <p:sp>
        <p:nvSpPr>
          <p:cNvPr id="4" name="矩形 3"/>
          <p:cNvSpPr/>
          <p:nvPr/>
        </p:nvSpPr>
        <p:spPr>
          <a:xfrm>
            <a:off x="1475656" y="2820998"/>
            <a:ext cx="4315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github.com/msit11125/</a:t>
            </a:r>
            <a:r>
              <a:rPr lang="en-US" altLang="zh-TW" sz="2000" dirty="0" err="1"/>
              <a:t>LineBotPushMessage</a:t>
            </a:r>
            <a:endParaRPr lang="zh-TW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1259632" y="2420888"/>
            <a:ext cx="1524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Git</a:t>
            </a:r>
            <a:r>
              <a:rPr lang="en-US" altLang="zh-TW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Hub </a:t>
            </a:r>
            <a:r>
              <a:rPr lang="zh-TW" alt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範例</a:t>
            </a:r>
            <a:r>
              <a:rPr lang="en-US" altLang="zh-TW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endParaRPr lang="zh-TW" alt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87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線接點 39"/>
          <p:cNvCxnSpPr/>
          <p:nvPr/>
        </p:nvCxnSpPr>
        <p:spPr>
          <a:xfrm flipV="1">
            <a:off x="1939729" y="4906241"/>
            <a:ext cx="0" cy="7478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706090"/>
          </a:xfrm>
        </p:spPr>
        <p:txBody>
          <a:bodyPr/>
          <a:lstStyle/>
          <a:p>
            <a:r>
              <a:rPr lang="zh-TW" altLang="en-US" dirty="0"/>
              <a:t>運作流程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</a:t>
            </a:r>
            <a:r>
              <a:rPr lang="en-US" altLang="zh-TW" dirty="0" smtClean="0"/>
              <a:t>2 (</a:t>
            </a:r>
            <a:r>
              <a:rPr lang="zh-TW" altLang="en-US" dirty="0" smtClean="0"/>
              <a:t> 主動傳送訊息 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4" name="流程圖: 程序 13"/>
          <p:cNvSpPr/>
          <p:nvPr/>
        </p:nvSpPr>
        <p:spPr>
          <a:xfrm>
            <a:off x="7009313" y="3933056"/>
            <a:ext cx="1800200" cy="144016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(</a:t>
            </a:r>
            <a:r>
              <a:rPr lang="zh-TW" altLang="en-US" dirty="0"/>
              <a:t>機器人本體</a:t>
            </a:r>
            <a:r>
              <a:rPr lang="en-US" altLang="zh-TW" dirty="0" smtClean="0"/>
              <a:t>)</a:t>
            </a:r>
          </a:p>
          <a:p>
            <a:pPr algn="ctr"/>
            <a:r>
              <a:rPr lang="zh-TW" altLang="en-US" dirty="0" smtClean="0"/>
              <a:t>處理回覆邏輯</a:t>
            </a:r>
            <a:endParaRPr lang="zh-TW" altLang="en-US" dirty="0"/>
          </a:p>
        </p:txBody>
      </p:sp>
      <p:sp>
        <p:nvSpPr>
          <p:cNvPr id="21" name="雲朵形 20"/>
          <p:cNvSpPr/>
          <p:nvPr/>
        </p:nvSpPr>
        <p:spPr>
          <a:xfrm>
            <a:off x="6782330" y="2556473"/>
            <a:ext cx="2254166" cy="1574633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Web</a:t>
            </a:r>
            <a:r>
              <a:rPr lang="zh-TW" altLang="en-US" dirty="0" smtClean="0"/>
              <a:t> </a:t>
            </a:r>
            <a:r>
              <a:rPr lang="en-US" altLang="zh-TW" dirty="0" smtClean="0"/>
              <a:t>Hook</a:t>
            </a: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809" y="2704990"/>
            <a:ext cx="1021458" cy="102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圓柱 22"/>
          <p:cNvSpPr/>
          <p:nvPr/>
        </p:nvSpPr>
        <p:spPr>
          <a:xfrm>
            <a:off x="3389427" y="2968310"/>
            <a:ext cx="739563" cy="787167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Line</a:t>
            </a:r>
          </a:p>
          <a:p>
            <a:pPr algn="ctr"/>
            <a:r>
              <a:rPr lang="en-US" altLang="zh-TW" dirty="0" smtClean="0"/>
              <a:t>Server</a:t>
            </a:r>
            <a:endParaRPr lang="zh-TW" altLang="en-US" dirty="0"/>
          </a:p>
        </p:txBody>
      </p:sp>
      <p:sp>
        <p:nvSpPr>
          <p:cNvPr id="24" name="按鈕形 23"/>
          <p:cNvSpPr/>
          <p:nvPr/>
        </p:nvSpPr>
        <p:spPr>
          <a:xfrm>
            <a:off x="365567" y="2968310"/>
            <a:ext cx="1335649" cy="765631"/>
          </a:xfrm>
          <a:prstGeom prst="beve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Exe</a:t>
            </a:r>
            <a:r>
              <a:rPr lang="zh-TW" altLang="en-US" dirty="0" smtClean="0"/>
              <a:t>程式</a:t>
            </a:r>
            <a:endParaRPr lang="zh-TW" altLang="en-US" dirty="0"/>
          </a:p>
        </p:txBody>
      </p:sp>
      <p:sp>
        <p:nvSpPr>
          <p:cNvPr id="25" name="向右箭號 24"/>
          <p:cNvSpPr/>
          <p:nvPr/>
        </p:nvSpPr>
        <p:spPr>
          <a:xfrm>
            <a:off x="1815265" y="3131132"/>
            <a:ext cx="1451629" cy="51389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1.</a:t>
            </a:r>
            <a:r>
              <a:rPr lang="zh-TW" altLang="en-US" dirty="0" smtClean="0"/>
              <a:t> 發送</a:t>
            </a:r>
            <a:r>
              <a:rPr lang="zh-TW" altLang="en-US" dirty="0"/>
              <a:t>訊息</a:t>
            </a:r>
          </a:p>
        </p:txBody>
      </p:sp>
      <p:sp>
        <p:nvSpPr>
          <p:cNvPr id="26" name="向右箭號 25"/>
          <p:cNvSpPr/>
          <p:nvPr/>
        </p:nvSpPr>
        <p:spPr>
          <a:xfrm>
            <a:off x="5175282" y="2722827"/>
            <a:ext cx="1607048" cy="481515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2.</a:t>
            </a:r>
            <a:r>
              <a:rPr lang="zh-TW" altLang="en-US" dirty="0" smtClean="0"/>
              <a:t> 事件</a:t>
            </a:r>
            <a:r>
              <a:rPr lang="en-US" altLang="zh-TW" dirty="0" smtClean="0"/>
              <a:t>Data</a:t>
            </a:r>
            <a:endParaRPr lang="zh-TW" altLang="en-US" dirty="0"/>
          </a:p>
        </p:txBody>
      </p:sp>
      <p:sp>
        <p:nvSpPr>
          <p:cNvPr id="28" name="向左箭號 27"/>
          <p:cNvSpPr/>
          <p:nvPr/>
        </p:nvSpPr>
        <p:spPr>
          <a:xfrm>
            <a:off x="5103274" y="3361893"/>
            <a:ext cx="1607048" cy="499155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3.</a:t>
            </a:r>
            <a:r>
              <a:rPr lang="zh-TW" altLang="en-US" dirty="0" smtClean="0"/>
              <a:t> 處理</a:t>
            </a:r>
            <a:r>
              <a:rPr lang="zh-TW" altLang="en-US" dirty="0"/>
              <a:t>後</a:t>
            </a:r>
            <a:r>
              <a:rPr lang="en-US" altLang="zh-TW" dirty="0"/>
              <a:t>Data</a:t>
            </a:r>
            <a:endParaRPr lang="en-US" altLang="zh-TW" dirty="0" smtClean="0"/>
          </a:p>
        </p:txBody>
      </p:sp>
      <p:sp>
        <p:nvSpPr>
          <p:cNvPr id="29" name="向左箭號 28"/>
          <p:cNvSpPr/>
          <p:nvPr/>
        </p:nvSpPr>
        <p:spPr>
          <a:xfrm rot="19086604">
            <a:off x="2387305" y="4270895"/>
            <a:ext cx="1639449" cy="465870"/>
          </a:xfrm>
          <a:prstGeom prst="lef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4.</a:t>
            </a:r>
            <a:r>
              <a:rPr lang="zh-TW" altLang="en-US" dirty="0" smtClean="0"/>
              <a:t> 傳送訊息</a:t>
            </a:r>
            <a:endParaRPr lang="en-US" altLang="zh-TW" dirty="0" smtClean="0"/>
          </a:p>
        </p:txBody>
      </p:sp>
      <p:sp>
        <p:nvSpPr>
          <p:cNvPr id="3" name="矩形 2"/>
          <p:cNvSpPr/>
          <p:nvPr/>
        </p:nvSpPr>
        <p:spPr>
          <a:xfrm>
            <a:off x="251520" y="1412776"/>
            <a:ext cx="1563745" cy="648072"/>
          </a:xfrm>
          <a:prstGeom prst="rect">
            <a:avLst/>
          </a:prstGeom>
          <a:solidFill>
            <a:srgbClr val="E745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系統發生 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Error</a:t>
            </a:r>
            <a:endParaRPr lang="zh-TW" altLang="en-US" dirty="0"/>
          </a:p>
        </p:txBody>
      </p:sp>
      <p:sp>
        <p:nvSpPr>
          <p:cNvPr id="34" name="向下箭號 33"/>
          <p:cNvSpPr/>
          <p:nvPr/>
        </p:nvSpPr>
        <p:spPr>
          <a:xfrm>
            <a:off x="755576" y="2132856"/>
            <a:ext cx="504056" cy="776464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告知</a:t>
            </a:r>
            <a:endParaRPr lang="zh-TW" altLang="en-US" dirty="0"/>
          </a:p>
        </p:txBody>
      </p:sp>
      <p:cxnSp>
        <p:nvCxnSpPr>
          <p:cNvPr id="35" name="直線接點 34"/>
          <p:cNvCxnSpPr/>
          <p:nvPr/>
        </p:nvCxnSpPr>
        <p:spPr>
          <a:xfrm>
            <a:off x="1385101" y="5265812"/>
            <a:ext cx="108012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笑臉 35"/>
          <p:cNvSpPr/>
          <p:nvPr/>
        </p:nvSpPr>
        <p:spPr>
          <a:xfrm>
            <a:off x="1565121" y="4361073"/>
            <a:ext cx="720080" cy="720080"/>
          </a:xfrm>
          <a:prstGeom prst="smileyFac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接點 36"/>
          <p:cNvCxnSpPr/>
          <p:nvPr/>
        </p:nvCxnSpPr>
        <p:spPr>
          <a:xfrm flipV="1">
            <a:off x="1637129" y="5539003"/>
            <a:ext cx="302600" cy="65337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 flipH="1" flipV="1">
            <a:off x="1939729" y="5539003"/>
            <a:ext cx="345472" cy="65337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按鈕形 38"/>
          <p:cNvSpPr/>
          <p:nvPr/>
        </p:nvSpPr>
        <p:spPr>
          <a:xfrm>
            <a:off x="1160437" y="4977847"/>
            <a:ext cx="404684" cy="662162"/>
          </a:xfrm>
          <a:prstGeom prst="bevel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文字方塊 40"/>
          <p:cNvSpPr txBox="1"/>
          <p:nvPr/>
        </p:nvSpPr>
        <p:spPr>
          <a:xfrm>
            <a:off x="3766910" y="2256557"/>
            <a:ext cx="123303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觸發事件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9370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4000" u="sng" dirty="0" smtClean="0"/>
              <a:t>開發步驟</a:t>
            </a:r>
            <a:endParaRPr lang="zh-TW" altLang="en-US" sz="4000" u="sng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TW" sz="2800" dirty="0" smtClean="0"/>
              <a:t>1.</a:t>
            </a:r>
            <a:r>
              <a:rPr lang="zh-TW" altLang="en-US" sz="2800" dirty="0" smtClean="0"/>
              <a:t> 申請</a:t>
            </a:r>
            <a:r>
              <a:rPr lang="en-US" altLang="zh-TW" sz="2800" dirty="0" smtClean="0"/>
              <a:t>Line </a:t>
            </a:r>
            <a:r>
              <a:rPr lang="en-US" altLang="zh-TW" sz="2800" dirty="0" err="1" smtClean="0"/>
              <a:t>Bussiness</a:t>
            </a:r>
            <a:r>
              <a:rPr lang="zh-TW" altLang="en-US" sz="2800" dirty="0" smtClean="0"/>
              <a:t>帳號</a:t>
            </a:r>
            <a:endParaRPr lang="en-US" altLang="zh-TW" sz="2800" dirty="0" smtClean="0"/>
          </a:p>
          <a:p>
            <a:r>
              <a:rPr lang="en-US" altLang="zh-TW" sz="2800" dirty="0" smtClean="0"/>
              <a:t>2. </a:t>
            </a:r>
            <a:r>
              <a:rPr lang="zh-TW" altLang="en-US" sz="2800" dirty="0" smtClean="0"/>
              <a:t>建立 </a:t>
            </a:r>
            <a:r>
              <a:rPr lang="en-US" altLang="zh-TW" sz="2800" dirty="0" err="1" smtClean="0"/>
              <a:t>WebHook</a:t>
            </a:r>
            <a:r>
              <a:rPr lang="zh-TW" altLang="en-US" sz="2800" dirty="0" smtClean="0"/>
              <a:t> </a:t>
            </a:r>
            <a:endParaRPr lang="en-US" altLang="zh-TW" sz="2800" dirty="0" smtClean="0"/>
          </a:p>
          <a:p>
            <a:r>
              <a:rPr lang="en-US" altLang="zh-TW" sz="2800" dirty="0" smtClean="0"/>
              <a:t>3.</a:t>
            </a:r>
            <a:r>
              <a:rPr lang="zh-TW" altLang="en-US" sz="2800" dirty="0" smtClean="0"/>
              <a:t> 製作</a:t>
            </a:r>
            <a:r>
              <a:rPr lang="en-US" altLang="zh-TW" sz="2800" dirty="0" smtClean="0"/>
              <a:t>exe</a:t>
            </a:r>
            <a:r>
              <a:rPr lang="zh-TW" altLang="en-US" sz="2800" dirty="0" smtClean="0"/>
              <a:t>程式</a:t>
            </a:r>
            <a:endParaRPr lang="en-US" altLang="zh-TW" sz="2800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061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706090"/>
          </a:xfrm>
        </p:spPr>
        <p:txBody>
          <a:bodyPr/>
          <a:lstStyle/>
          <a:p>
            <a:r>
              <a:rPr lang="en-US" altLang="zh-TW" dirty="0" smtClean="0"/>
              <a:t>1. </a:t>
            </a:r>
            <a:r>
              <a:rPr lang="zh-TW" altLang="en-US" dirty="0" smtClean="0"/>
              <a:t>申請</a:t>
            </a:r>
            <a:r>
              <a:rPr lang="en-US" altLang="zh-TW" dirty="0" smtClean="0"/>
              <a:t>Line </a:t>
            </a:r>
            <a:r>
              <a:rPr lang="en-US" altLang="zh-TW" dirty="0" err="1" smtClean="0"/>
              <a:t>Bussiness</a:t>
            </a:r>
            <a:r>
              <a:rPr lang="zh-TW" altLang="en-US" dirty="0" smtClean="0"/>
              <a:t>帳號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003828"/>
            <a:ext cx="7868277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4572000" y="3861048"/>
            <a:ext cx="1656184" cy="504056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74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06" y="620688"/>
            <a:ext cx="8136904" cy="5803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圓角矩形 5"/>
          <p:cNvSpPr/>
          <p:nvPr/>
        </p:nvSpPr>
        <p:spPr>
          <a:xfrm>
            <a:off x="4785278" y="4043614"/>
            <a:ext cx="1656184" cy="28803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4785278" y="4437112"/>
            <a:ext cx="1656184" cy="288032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355976" y="3903439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FFC000"/>
                </a:solidFill>
              </a:rPr>
              <a:t>1.</a:t>
            </a:r>
            <a:endParaRPr lang="zh-TW" altLang="en-US" sz="2400" b="1" dirty="0">
              <a:solidFill>
                <a:srgbClr val="FFC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355976" y="4367204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FFC000"/>
                </a:solidFill>
              </a:rPr>
              <a:t>2.</a:t>
            </a:r>
            <a:endParaRPr lang="zh-TW" altLang="en-US" sz="2400" b="1" dirty="0">
              <a:solidFill>
                <a:srgbClr val="FFC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932040" y="2001133"/>
            <a:ext cx="2305269" cy="338554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600" dirty="0" smtClean="0">
                <a:solidFill>
                  <a:srgbClr val="FFC000"/>
                </a:solidFill>
              </a:rPr>
              <a:t>建立個人帳號就可以。</a:t>
            </a:r>
            <a:endParaRPr lang="zh-TW" alt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25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Line manager</a:t>
            </a:r>
            <a:br>
              <a:rPr lang="en-US" altLang="zh-TW" dirty="0" smtClean="0">
                <a:solidFill>
                  <a:srgbClr val="FFC000"/>
                </a:solidFill>
              </a:rPr>
            </a:b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24744"/>
            <a:ext cx="8136904" cy="5573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3455876" y="3068960"/>
            <a:ext cx="1260140" cy="25202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3491880" y="4041068"/>
            <a:ext cx="1260140" cy="252028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5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C000"/>
                </a:solidFill>
              </a:rPr>
              <a:t>Line developers</a:t>
            </a:r>
            <a:br>
              <a:rPr lang="en-US" altLang="zh-TW" dirty="0" smtClean="0">
                <a:solidFill>
                  <a:srgbClr val="FFC000"/>
                </a:solidFill>
              </a:rPr>
            </a:br>
            <a:endParaRPr lang="zh-TW" altLang="en-US" dirty="0">
              <a:solidFill>
                <a:srgbClr val="FFC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51" y="980728"/>
            <a:ext cx="8373021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圓角矩形 6"/>
          <p:cNvSpPr/>
          <p:nvPr/>
        </p:nvSpPr>
        <p:spPr>
          <a:xfrm>
            <a:off x="4438650" y="4221088"/>
            <a:ext cx="3528392" cy="720080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804248" y="36403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先記下來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38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地平線">
  <a:themeElements>
    <a:clrScheme name="地平線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地平線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地平線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754</TotalTime>
  <Words>521</Words>
  <Application>Microsoft Office PowerPoint</Application>
  <PresentationFormat>如螢幕大小 (4:3)</PresentationFormat>
  <Paragraphs>128</Paragraphs>
  <Slides>31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2" baseType="lpstr">
      <vt:lpstr>地平線</vt:lpstr>
      <vt:lpstr>Line Bot V2</vt:lpstr>
      <vt:lpstr>Line 機器人</vt:lpstr>
      <vt:lpstr>運作流程 – 1 (機器人回話)</vt:lpstr>
      <vt:lpstr>運作流程 – 2 ( 主動傳送訊息 )</vt:lpstr>
      <vt:lpstr>開發步驟</vt:lpstr>
      <vt:lpstr>1. 申請Line Bussiness帳號</vt:lpstr>
      <vt:lpstr>PowerPoint 簡報</vt:lpstr>
      <vt:lpstr>Line manager </vt:lpstr>
      <vt:lpstr>Line developers </vt:lpstr>
      <vt:lpstr>2. 建立 WebHook </vt:lpstr>
      <vt:lpstr> </vt:lpstr>
      <vt:lpstr>PowerPoint 簡報</vt:lpstr>
      <vt:lpstr>PowerPoint 簡報</vt:lpstr>
      <vt:lpstr>PowerPoint 簡報</vt:lpstr>
      <vt:lpstr>PowerPoint 簡報</vt:lpstr>
      <vt:lpstr>(2) 製作Service </vt:lpstr>
      <vt:lpstr> </vt:lpstr>
      <vt:lpstr>PowerPoint 簡報</vt:lpstr>
      <vt:lpstr>PowerPoint 簡報</vt:lpstr>
      <vt:lpstr>PowerPoint 簡報</vt:lpstr>
      <vt:lpstr>(3) 製作Factory (工廠) </vt:lpstr>
      <vt:lpstr>PowerPoint 簡報</vt:lpstr>
      <vt:lpstr>PowerPoint 簡報</vt:lpstr>
      <vt:lpstr>PowerPoint 簡報</vt:lpstr>
      <vt:lpstr>(4) 製作web api 控制器 </vt:lpstr>
      <vt:lpstr>撰寫一個 Web Hook</vt:lpstr>
      <vt:lpstr>PowerPoint 簡報</vt:lpstr>
      <vt:lpstr>PowerPoint 簡報</vt:lpstr>
      <vt:lpstr>3. 製作EXE檔案 </vt:lpstr>
      <vt:lpstr>PowerPoint 簡報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 Bot V2</dc:title>
  <dc:creator>廖星武</dc:creator>
  <cp:lastModifiedBy>廖星武</cp:lastModifiedBy>
  <cp:revision>40</cp:revision>
  <dcterms:created xsi:type="dcterms:W3CDTF">2017-06-07T07:48:17Z</dcterms:created>
  <dcterms:modified xsi:type="dcterms:W3CDTF">2017-06-16T01:17:06Z</dcterms:modified>
</cp:coreProperties>
</file>